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3"/>
  </p:notesMasterIdLst>
  <p:sldIdLst>
    <p:sldId id="256" r:id="rId3"/>
    <p:sldId id="665" r:id="rId4"/>
    <p:sldId id="666" r:id="rId5"/>
    <p:sldId id="667" r:id="rId6"/>
    <p:sldId id="668" r:id="rId7"/>
    <p:sldId id="669" r:id="rId8"/>
    <p:sldId id="670" r:id="rId9"/>
    <p:sldId id="671" r:id="rId10"/>
    <p:sldId id="672" r:id="rId11"/>
    <p:sldId id="673" r:id="rId12"/>
    <p:sldId id="674" r:id="rId13"/>
    <p:sldId id="675" r:id="rId14"/>
    <p:sldId id="676" r:id="rId15"/>
    <p:sldId id="677" r:id="rId16"/>
    <p:sldId id="678" r:id="rId17"/>
    <p:sldId id="679" r:id="rId18"/>
    <p:sldId id="680" r:id="rId19"/>
    <p:sldId id="681" r:id="rId20"/>
    <p:sldId id="682" r:id="rId21"/>
    <p:sldId id="683" r:id="rId22"/>
    <p:sldId id="684" r:id="rId23"/>
    <p:sldId id="685" r:id="rId24"/>
    <p:sldId id="686" r:id="rId25"/>
    <p:sldId id="687" r:id="rId26"/>
    <p:sldId id="688" r:id="rId27"/>
    <p:sldId id="689" r:id="rId28"/>
    <p:sldId id="690" r:id="rId29"/>
    <p:sldId id="691" r:id="rId30"/>
    <p:sldId id="692" r:id="rId31"/>
    <p:sldId id="693" r:id="rId32"/>
    <p:sldId id="694" r:id="rId33"/>
    <p:sldId id="695" r:id="rId34"/>
    <p:sldId id="696" r:id="rId35"/>
    <p:sldId id="697" r:id="rId36"/>
    <p:sldId id="698" r:id="rId37"/>
    <p:sldId id="699" r:id="rId38"/>
    <p:sldId id="700" r:id="rId39"/>
    <p:sldId id="702" r:id="rId40"/>
    <p:sldId id="703" r:id="rId41"/>
    <p:sldId id="704" r:id="rId42"/>
    <p:sldId id="705" r:id="rId43"/>
    <p:sldId id="706" r:id="rId44"/>
    <p:sldId id="707" r:id="rId45"/>
    <p:sldId id="708" r:id="rId46"/>
    <p:sldId id="709" r:id="rId47"/>
    <p:sldId id="710" r:id="rId48"/>
    <p:sldId id="711" r:id="rId49"/>
    <p:sldId id="712" r:id="rId50"/>
    <p:sldId id="713" r:id="rId51"/>
    <p:sldId id="714"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20538E-4774-4430-9A8E-F51C74A7788D}" type="datetimeFigureOut">
              <a:rPr lang="en-IN" smtClean="0"/>
              <a:t>22-10-2021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84744F-807D-48E3-9A4A-E3866E28FB9A}" type="slidenum">
              <a:rPr lang="en-IN" smtClean="0"/>
              <a:t>‹#›</a:t>
            </a:fld>
            <a:endParaRPr lang="en-IN"/>
          </a:p>
        </p:txBody>
      </p:sp>
    </p:spTree>
    <p:extLst>
      <p:ext uri="{BB962C8B-B14F-4D97-AF65-F5344CB8AC3E}">
        <p14:creationId xmlns:p14="http://schemas.microsoft.com/office/powerpoint/2010/main" val="2030893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73223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9741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7912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0331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80248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7782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65052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7454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0233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4836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772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37845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58232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89096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0946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58000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77096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82440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17441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54668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46681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0264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91425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295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40134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26962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64387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72914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5287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91610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43831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74810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5350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26401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2253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83844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64995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20374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08460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70708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36930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01145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2894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2298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6649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3891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6763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6313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39E999-497C-47B7-8F6B-F0FFF46FB10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9847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2B77A-A258-426A-B974-3A8D48423D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2666773-B204-4A42-8DB0-F0BCF91986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F71922F-08A4-4560-8673-A730D8BE3A13}"/>
              </a:ext>
            </a:extLst>
          </p:cNvPr>
          <p:cNvSpPr>
            <a:spLocks noGrp="1"/>
          </p:cNvSpPr>
          <p:nvPr>
            <p:ph type="dt" sz="half" idx="10"/>
          </p:nvPr>
        </p:nvSpPr>
        <p:spPr/>
        <p:txBody>
          <a:bodyPr/>
          <a:lstStyle/>
          <a:p>
            <a:fld id="{E177F488-C920-40BB-98C1-E5CEB0511C62}" type="datetimeFigureOut">
              <a:rPr lang="en-IN" smtClean="0"/>
              <a:t>22-10-2021</a:t>
            </a:fld>
            <a:endParaRPr lang="en-IN"/>
          </a:p>
        </p:txBody>
      </p:sp>
      <p:sp>
        <p:nvSpPr>
          <p:cNvPr id="5" name="Footer Placeholder 4">
            <a:extLst>
              <a:ext uri="{FF2B5EF4-FFF2-40B4-BE49-F238E27FC236}">
                <a16:creationId xmlns:a16="http://schemas.microsoft.com/office/drawing/2014/main" id="{3F674869-DA2B-423B-8472-ABCFA5482E8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305214E-FA0C-4521-8510-1F91870E143B}"/>
              </a:ext>
            </a:extLst>
          </p:cNvPr>
          <p:cNvSpPr>
            <a:spLocks noGrp="1"/>
          </p:cNvSpPr>
          <p:nvPr>
            <p:ph type="sldNum" sz="quarter" idx="12"/>
          </p:nvPr>
        </p:nvSpPr>
        <p:spPr/>
        <p:txBody>
          <a:bodyPr/>
          <a:lstStyle/>
          <a:p>
            <a:fld id="{7723B30E-D81D-4C5A-ACF5-60166030BC27}" type="slidenum">
              <a:rPr lang="en-IN" smtClean="0"/>
              <a:t>‹#›</a:t>
            </a:fld>
            <a:endParaRPr lang="en-IN"/>
          </a:p>
        </p:txBody>
      </p:sp>
    </p:spTree>
    <p:extLst>
      <p:ext uri="{BB962C8B-B14F-4D97-AF65-F5344CB8AC3E}">
        <p14:creationId xmlns:p14="http://schemas.microsoft.com/office/powerpoint/2010/main" val="2471821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BA1D5-5F01-4F6E-B804-7F056A58E33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11C7F78-3A0F-42DD-BC29-7BFA706ACD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49319F7-1F57-475D-9BC1-2FEBC9002924}"/>
              </a:ext>
            </a:extLst>
          </p:cNvPr>
          <p:cNvSpPr>
            <a:spLocks noGrp="1"/>
          </p:cNvSpPr>
          <p:nvPr>
            <p:ph type="dt" sz="half" idx="10"/>
          </p:nvPr>
        </p:nvSpPr>
        <p:spPr/>
        <p:txBody>
          <a:bodyPr/>
          <a:lstStyle/>
          <a:p>
            <a:fld id="{E177F488-C920-40BB-98C1-E5CEB0511C62}" type="datetimeFigureOut">
              <a:rPr lang="en-IN" smtClean="0"/>
              <a:t>22-10-2021</a:t>
            </a:fld>
            <a:endParaRPr lang="en-IN"/>
          </a:p>
        </p:txBody>
      </p:sp>
      <p:sp>
        <p:nvSpPr>
          <p:cNvPr id="5" name="Footer Placeholder 4">
            <a:extLst>
              <a:ext uri="{FF2B5EF4-FFF2-40B4-BE49-F238E27FC236}">
                <a16:creationId xmlns:a16="http://schemas.microsoft.com/office/drawing/2014/main" id="{879B3869-658B-40A4-BA24-227D8E9E98A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051D939-8039-4A24-8AA6-79C5C01B8B2B}"/>
              </a:ext>
            </a:extLst>
          </p:cNvPr>
          <p:cNvSpPr>
            <a:spLocks noGrp="1"/>
          </p:cNvSpPr>
          <p:nvPr>
            <p:ph type="sldNum" sz="quarter" idx="12"/>
          </p:nvPr>
        </p:nvSpPr>
        <p:spPr/>
        <p:txBody>
          <a:bodyPr/>
          <a:lstStyle/>
          <a:p>
            <a:fld id="{7723B30E-D81D-4C5A-ACF5-60166030BC27}" type="slidenum">
              <a:rPr lang="en-IN" smtClean="0"/>
              <a:t>‹#›</a:t>
            </a:fld>
            <a:endParaRPr lang="en-IN"/>
          </a:p>
        </p:txBody>
      </p:sp>
    </p:spTree>
    <p:extLst>
      <p:ext uri="{BB962C8B-B14F-4D97-AF65-F5344CB8AC3E}">
        <p14:creationId xmlns:p14="http://schemas.microsoft.com/office/powerpoint/2010/main" val="3666508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1997B10-E607-438D-A242-D4D43B716B9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BBD18E8-2BCA-47CF-9360-0EE72164BA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0C230C7-9BD3-40CF-A8A9-AF38E6BE7B63}"/>
              </a:ext>
            </a:extLst>
          </p:cNvPr>
          <p:cNvSpPr>
            <a:spLocks noGrp="1"/>
          </p:cNvSpPr>
          <p:nvPr>
            <p:ph type="dt" sz="half" idx="10"/>
          </p:nvPr>
        </p:nvSpPr>
        <p:spPr/>
        <p:txBody>
          <a:bodyPr/>
          <a:lstStyle/>
          <a:p>
            <a:fld id="{E177F488-C920-40BB-98C1-E5CEB0511C62}" type="datetimeFigureOut">
              <a:rPr lang="en-IN" smtClean="0"/>
              <a:t>22-10-2021</a:t>
            </a:fld>
            <a:endParaRPr lang="en-IN"/>
          </a:p>
        </p:txBody>
      </p:sp>
      <p:sp>
        <p:nvSpPr>
          <p:cNvPr id="5" name="Footer Placeholder 4">
            <a:extLst>
              <a:ext uri="{FF2B5EF4-FFF2-40B4-BE49-F238E27FC236}">
                <a16:creationId xmlns:a16="http://schemas.microsoft.com/office/drawing/2014/main" id="{01226B46-71F3-4261-B0FD-9C553D56C8F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A5B747B-93DE-4B5F-AC0F-DD9E9B06CFCE}"/>
              </a:ext>
            </a:extLst>
          </p:cNvPr>
          <p:cNvSpPr>
            <a:spLocks noGrp="1"/>
          </p:cNvSpPr>
          <p:nvPr>
            <p:ph type="sldNum" sz="quarter" idx="12"/>
          </p:nvPr>
        </p:nvSpPr>
        <p:spPr/>
        <p:txBody>
          <a:bodyPr/>
          <a:lstStyle/>
          <a:p>
            <a:fld id="{7723B30E-D81D-4C5A-ACF5-60166030BC27}" type="slidenum">
              <a:rPr lang="en-IN" smtClean="0"/>
              <a:t>‹#›</a:t>
            </a:fld>
            <a:endParaRPr lang="en-IN"/>
          </a:p>
        </p:txBody>
      </p:sp>
    </p:spTree>
    <p:extLst>
      <p:ext uri="{BB962C8B-B14F-4D97-AF65-F5344CB8AC3E}">
        <p14:creationId xmlns:p14="http://schemas.microsoft.com/office/powerpoint/2010/main" val="33935414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15574" y="2292392"/>
            <a:ext cx="9560851" cy="575733"/>
          </a:xfrm>
          <a:prstGeom prst="rect">
            <a:avLst/>
          </a:prstGeom>
        </p:spPr>
        <p:txBody>
          <a:bodyPr wrap="square" lIns="0" tIns="0" rIns="0" bIns="0">
            <a:spAutoFit/>
          </a:bodyPr>
          <a:lstStyle>
            <a:lvl1pPr>
              <a:defRPr sz="3667" b="0" i="0">
                <a:solidFill>
                  <a:schemeClr val="bg1"/>
                </a:solidFill>
                <a:latin typeface="Arial"/>
                <a:cs typeface="Arial"/>
              </a:defRPr>
            </a:lvl1pPr>
          </a:lstStyle>
          <a:p>
            <a:endParaRPr/>
          </a:p>
        </p:txBody>
      </p:sp>
      <p:sp>
        <p:nvSpPr>
          <p:cNvPr id="3" name="Holder 3"/>
          <p:cNvSpPr>
            <a:spLocks noGrp="1"/>
          </p:cNvSpPr>
          <p:nvPr>
            <p:ph type="subTitle" idx="4"/>
          </p:nvPr>
        </p:nvSpPr>
        <p:spPr>
          <a:xfrm>
            <a:off x="1828800" y="3840480"/>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10/22/2021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9263635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336AC7"/>
          </a:solidFill>
        </p:spPr>
        <p:txBody>
          <a:bodyPr wrap="square" lIns="0" tIns="0" rIns="0" bIns="0" rtlCol="0"/>
          <a:lstStyle/>
          <a:p>
            <a:endParaRPr sz="1200"/>
          </a:p>
        </p:txBody>
      </p:sp>
      <p:sp>
        <p:nvSpPr>
          <p:cNvPr id="2" name="Holder 2"/>
          <p:cNvSpPr>
            <a:spLocks noGrp="1"/>
          </p:cNvSpPr>
          <p:nvPr>
            <p:ph type="title"/>
          </p:nvPr>
        </p:nvSpPr>
        <p:spPr>
          <a:xfrm>
            <a:off x="2757797" y="660468"/>
            <a:ext cx="6676406" cy="456600"/>
          </a:xfrm>
        </p:spPr>
        <p:txBody>
          <a:bodyPr lIns="0" tIns="0" rIns="0" bIns="0"/>
          <a:lstStyle>
            <a:lvl1pPr>
              <a:defRPr sz="2967" b="0"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10/22/2021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229626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2757797" y="660468"/>
            <a:ext cx="6676406" cy="456600"/>
          </a:xfrm>
        </p:spPr>
        <p:txBody>
          <a:bodyPr lIns="0" tIns="0" rIns="0" bIns="0"/>
          <a:lstStyle>
            <a:lvl1pPr>
              <a:defRPr sz="2967" b="0" i="0">
                <a:solidFill>
                  <a:schemeClr val="bg1"/>
                </a:solidFill>
                <a:latin typeface="Arial"/>
                <a:cs typeface="Arial"/>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10/22/2021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662442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ACF32"/>
          </a:solidFill>
        </p:spPr>
        <p:txBody>
          <a:bodyPr wrap="square" lIns="0" tIns="0" rIns="0" bIns="0" rtlCol="0"/>
          <a:lstStyle/>
          <a:p>
            <a:endParaRPr sz="1200"/>
          </a:p>
        </p:txBody>
      </p:sp>
      <p:pic>
        <p:nvPicPr>
          <p:cNvPr id="17" name="bg object 17"/>
          <p:cNvPicPr/>
          <p:nvPr/>
        </p:nvPicPr>
        <p:blipFill>
          <a:blip r:embed="rId2" cstate="print"/>
          <a:stretch>
            <a:fillRect/>
          </a:stretch>
        </p:blipFill>
        <p:spPr>
          <a:xfrm>
            <a:off x="1897421" y="719864"/>
            <a:ext cx="4653657" cy="4870449"/>
          </a:xfrm>
          <a:prstGeom prst="rect">
            <a:avLst/>
          </a:prstGeom>
        </p:spPr>
      </p:pic>
      <p:pic>
        <p:nvPicPr>
          <p:cNvPr id="18" name="bg object 18"/>
          <p:cNvPicPr/>
          <p:nvPr/>
        </p:nvPicPr>
        <p:blipFill>
          <a:blip r:embed="rId3" cstate="print"/>
          <a:stretch>
            <a:fillRect/>
          </a:stretch>
        </p:blipFill>
        <p:spPr>
          <a:xfrm>
            <a:off x="3868674" y="1819771"/>
            <a:ext cx="7842249" cy="4616449"/>
          </a:xfrm>
          <a:prstGeom prst="rect">
            <a:avLst/>
          </a:prstGeom>
        </p:spPr>
      </p:pic>
      <p:sp>
        <p:nvSpPr>
          <p:cNvPr id="19" name="bg object 19"/>
          <p:cNvSpPr/>
          <p:nvPr/>
        </p:nvSpPr>
        <p:spPr>
          <a:xfrm>
            <a:off x="4037331" y="1990642"/>
            <a:ext cx="7416800" cy="4159250"/>
          </a:xfrm>
          <a:custGeom>
            <a:avLst/>
            <a:gdLst/>
            <a:ahLst/>
            <a:cxnLst/>
            <a:rect l="l" t="t" r="r" b="b"/>
            <a:pathLst>
              <a:path w="11125200" h="6238875">
                <a:moveTo>
                  <a:pt x="11125199" y="6238874"/>
                </a:moveTo>
                <a:lnTo>
                  <a:pt x="0" y="6238874"/>
                </a:lnTo>
                <a:lnTo>
                  <a:pt x="0" y="0"/>
                </a:lnTo>
                <a:lnTo>
                  <a:pt x="11125199" y="0"/>
                </a:lnTo>
                <a:lnTo>
                  <a:pt x="11125199" y="6238874"/>
                </a:lnTo>
                <a:close/>
              </a:path>
            </a:pathLst>
          </a:custGeom>
          <a:solidFill>
            <a:srgbClr val="FACF32"/>
          </a:solidFill>
        </p:spPr>
        <p:txBody>
          <a:bodyPr wrap="square" lIns="0" tIns="0" rIns="0" bIns="0" rtlCol="0"/>
          <a:lstStyle/>
          <a:p>
            <a:endParaRPr sz="1200"/>
          </a:p>
        </p:txBody>
      </p:sp>
      <p:sp>
        <p:nvSpPr>
          <p:cNvPr id="20" name="bg object 20"/>
          <p:cNvSpPr/>
          <p:nvPr/>
        </p:nvSpPr>
        <p:spPr>
          <a:xfrm>
            <a:off x="4038599" y="2911538"/>
            <a:ext cx="7416800" cy="2273300"/>
          </a:xfrm>
          <a:custGeom>
            <a:avLst/>
            <a:gdLst/>
            <a:ahLst/>
            <a:cxnLst/>
            <a:rect l="l" t="t" r="r" b="b"/>
            <a:pathLst>
              <a:path w="11125200" h="3409950">
                <a:moveTo>
                  <a:pt x="11125199" y="3409949"/>
                </a:moveTo>
                <a:lnTo>
                  <a:pt x="0" y="3409949"/>
                </a:lnTo>
                <a:lnTo>
                  <a:pt x="0" y="0"/>
                </a:lnTo>
                <a:lnTo>
                  <a:pt x="11125199" y="0"/>
                </a:lnTo>
                <a:lnTo>
                  <a:pt x="11125199" y="3409949"/>
                </a:lnTo>
                <a:close/>
              </a:path>
            </a:pathLst>
          </a:custGeom>
          <a:solidFill>
            <a:srgbClr val="252525">
              <a:alpha val="16859"/>
            </a:srgbClr>
          </a:solidFill>
        </p:spPr>
        <p:txBody>
          <a:bodyPr wrap="square" lIns="0" tIns="0" rIns="0" bIns="0" rtlCol="0"/>
          <a:lstStyle/>
          <a:p>
            <a:endParaRPr sz="1200"/>
          </a:p>
        </p:txBody>
      </p:sp>
      <p:sp>
        <p:nvSpPr>
          <p:cNvPr id="2" name="Holder 2"/>
          <p:cNvSpPr>
            <a:spLocks noGrp="1"/>
          </p:cNvSpPr>
          <p:nvPr>
            <p:ph type="title"/>
          </p:nvPr>
        </p:nvSpPr>
        <p:spPr>
          <a:xfrm>
            <a:off x="2757797" y="660468"/>
            <a:ext cx="6676406" cy="456600"/>
          </a:xfrm>
        </p:spPr>
        <p:txBody>
          <a:bodyPr lIns="0" tIns="0" rIns="0" bIns="0"/>
          <a:lstStyle>
            <a:lvl1pPr>
              <a:defRPr sz="2967" b="0"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10/22/2021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3213635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10/22/2021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550899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6EF1F-09A0-4626-82E7-18E713BD34E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1D9039C-0691-4758-97D9-DB7503595F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C30D2EE-57E6-4012-BFE0-C6A8203B132D}"/>
              </a:ext>
            </a:extLst>
          </p:cNvPr>
          <p:cNvSpPr>
            <a:spLocks noGrp="1"/>
          </p:cNvSpPr>
          <p:nvPr>
            <p:ph type="dt" sz="half" idx="10"/>
          </p:nvPr>
        </p:nvSpPr>
        <p:spPr/>
        <p:txBody>
          <a:bodyPr/>
          <a:lstStyle/>
          <a:p>
            <a:fld id="{E177F488-C920-40BB-98C1-E5CEB0511C62}" type="datetimeFigureOut">
              <a:rPr lang="en-IN" smtClean="0"/>
              <a:t>22-10-2021</a:t>
            </a:fld>
            <a:endParaRPr lang="en-IN"/>
          </a:p>
        </p:txBody>
      </p:sp>
      <p:sp>
        <p:nvSpPr>
          <p:cNvPr id="5" name="Footer Placeholder 4">
            <a:extLst>
              <a:ext uri="{FF2B5EF4-FFF2-40B4-BE49-F238E27FC236}">
                <a16:creationId xmlns:a16="http://schemas.microsoft.com/office/drawing/2014/main" id="{81CA7AFF-7D1E-4EBF-92A9-588DE97469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FB375E2-DC4B-41D4-800A-B300AE68CE36}"/>
              </a:ext>
            </a:extLst>
          </p:cNvPr>
          <p:cNvSpPr>
            <a:spLocks noGrp="1"/>
          </p:cNvSpPr>
          <p:nvPr>
            <p:ph type="sldNum" sz="quarter" idx="12"/>
          </p:nvPr>
        </p:nvSpPr>
        <p:spPr/>
        <p:txBody>
          <a:bodyPr/>
          <a:lstStyle/>
          <a:p>
            <a:fld id="{7723B30E-D81D-4C5A-ACF5-60166030BC27}" type="slidenum">
              <a:rPr lang="en-IN" smtClean="0"/>
              <a:t>‹#›</a:t>
            </a:fld>
            <a:endParaRPr lang="en-IN"/>
          </a:p>
        </p:txBody>
      </p:sp>
    </p:spTree>
    <p:extLst>
      <p:ext uri="{BB962C8B-B14F-4D97-AF65-F5344CB8AC3E}">
        <p14:creationId xmlns:p14="http://schemas.microsoft.com/office/powerpoint/2010/main" val="2342359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D2AB7-75A2-4A90-9194-A0E36D2127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6C121BE-0D9D-4498-B684-DAC6ED6500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BD678A-C6C6-4CC2-9350-35C462CFC042}"/>
              </a:ext>
            </a:extLst>
          </p:cNvPr>
          <p:cNvSpPr>
            <a:spLocks noGrp="1"/>
          </p:cNvSpPr>
          <p:nvPr>
            <p:ph type="dt" sz="half" idx="10"/>
          </p:nvPr>
        </p:nvSpPr>
        <p:spPr/>
        <p:txBody>
          <a:bodyPr/>
          <a:lstStyle/>
          <a:p>
            <a:fld id="{E177F488-C920-40BB-98C1-E5CEB0511C62}" type="datetimeFigureOut">
              <a:rPr lang="en-IN" smtClean="0"/>
              <a:t>22-10-2021</a:t>
            </a:fld>
            <a:endParaRPr lang="en-IN"/>
          </a:p>
        </p:txBody>
      </p:sp>
      <p:sp>
        <p:nvSpPr>
          <p:cNvPr id="5" name="Footer Placeholder 4">
            <a:extLst>
              <a:ext uri="{FF2B5EF4-FFF2-40B4-BE49-F238E27FC236}">
                <a16:creationId xmlns:a16="http://schemas.microsoft.com/office/drawing/2014/main" id="{892F5149-78D3-4B67-A6CC-9520812178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1BF71DD-4F49-4AA9-A821-DCFC74455484}"/>
              </a:ext>
            </a:extLst>
          </p:cNvPr>
          <p:cNvSpPr>
            <a:spLocks noGrp="1"/>
          </p:cNvSpPr>
          <p:nvPr>
            <p:ph type="sldNum" sz="quarter" idx="12"/>
          </p:nvPr>
        </p:nvSpPr>
        <p:spPr/>
        <p:txBody>
          <a:bodyPr/>
          <a:lstStyle/>
          <a:p>
            <a:fld id="{7723B30E-D81D-4C5A-ACF5-60166030BC27}" type="slidenum">
              <a:rPr lang="en-IN" smtClean="0"/>
              <a:t>‹#›</a:t>
            </a:fld>
            <a:endParaRPr lang="en-IN"/>
          </a:p>
        </p:txBody>
      </p:sp>
    </p:spTree>
    <p:extLst>
      <p:ext uri="{BB962C8B-B14F-4D97-AF65-F5344CB8AC3E}">
        <p14:creationId xmlns:p14="http://schemas.microsoft.com/office/powerpoint/2010/main" val="140147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95244-1428-4506-B78F-02F4D17540F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502F4FF-8856-4250-B329-0CA830EEBE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F0D32D0-4077-4F32-B6B1-6559DE1C55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4B44AE6-7309-4BE9-B5AD-38DD2480D700}"/>
              </a:ext>
            </a:extLst>
          </p:cNvPr>
          <p:cNvSpPr>
            <a:spLocks noGrp="1"/>
          </p:cNvSpPr>
          <p:nvPr>
            <p:ph type="dt" sz="half" idx="10"/>
          </p:nvPr>
        </p:nvSpPr>
        <p:spPr/>
        <p:txBody>
          <a:bodyPr/>
          <a:lstStyle/>
          <a:p>
            <a:fld id="{E177F488-C920-40BB-98C1-E5CEB0511C62}" type="datetimeFigureOut">
              <a:rPr lang="en-IN" smtClean="0"/>
              <a:t>22-10-2021</a:t>
            </a:fld>
            <a:endParaRPr lang="en-IN"/>
          </a:p>
        </p:txBody>
      </p:sp>
      <p:sp>
        <p:nvSpPr>
          <p:cNvPr id="6" name="Footer Placeholder 5">
            <a:extLst>
              <a:ext uri="{FF2B5EF4-FFF2-40B4-BE49-F238E27FC236}">
                <a16:creationId xmlns:a16="http://schemas.microsoft.com/office/drawing/2014/main" id="{92DE6D94-7FAF-4759-A276-BEA09170821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0CCC46B-D1DF-4109-B24E-244F602CE9EB}"/>
              </a:ext>
            </a:extLst>
          </p:cNvPr>
          <p:cNvSpPr>
            <a:spLocks noGrp="1"/>
          </p:cNvSpPr>
          <p:nvPr>
            <p:ph type="sldNum" sz="quarter" idx="12"/>
          </p:nvPr>
        </p:nvSpPr>
        <p:spPr/>
        <p:txBody>
          <a:bodyPr/>
          <a:lstStyle/>
          <a:p>
            <a:fld id="{7723B30E-D81D-4C5A-ACF5-60166030BC27}" type="slidenum">
              <a:rPr lang="en-IN" smtClean="0"/>
              <a:t>‹#›</a:t>
            </a:fld>
            <a:endParaRPr lang="en-IN"/>
          </a:p>
        </p:txBody>
      </p:sp>
    </p:spTree>
    <p:extLst>
      <p:ext uri="{BB962C8B-B14F-4D97-AF65-F5344CB8AC3E}">
        <p14:creationId xmlns:p14="http://schemas.microsoft.com/office/powerpoint/2010/main" val="2005806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4EEAD-F547-4727-9A8C-6CA338A2D1B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8AD897D-E6F9-4A75-8DCB-AC5069B42D4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88E3297-7DBC-4B39-A2E7-09B1DD6D75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AA37C36-FF14-4E9A-B81F-709D2F3073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3D8BA8B-8604-4A4B-8A26-07AD7625AEB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D518351-9763-4C84-A824-2D84A85CEBF9}"/>
              </a:ext>
            </a:extLst>
          </p:cNvPr>
          <p:cNvSpPr>
            <a:spLocks noGrp="1"/>
          </p:cNvSpPr>
          <p:nvPr>
            <p:ph type="dt" sz="half" idx="10"/>
          </p:nvPr>
        </p:nvSpPr>
        <p:spPr/>
        <p:txBody>
          <a:bodyPr/>
          <a:lstStyle/>
          <a:p>
            <a:fld id="{E177F488-C920-40BB-98C1-E5CEB0511C62}" type="datetimeFigureOut">
              <a:rPr lang="en-IN" smtClean="0"/>
              <a:t>22-10-2021</a:t>
            </a:fld>
            <a:endParaRPr lang="en-IN"/>
          </a:p>
        </p:txBody>
      </p:sp>
      <p:sp>
        <p:nvSpPr>
          <p:cNvPr id="8" name="Footer Placeholder 7">
            <a:extLst>
              <a:ext uri="{FF2B5EF4-FFF2-40B4-BE49-F238E27FC236}">
                <a16:creationId xmlns:a16="http://schemas.microsoft.com/office/drawing/2014/main" id="{D64524BD-D475-41B8-A7BB-4684DA4AE30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CF25BF4-F386-44D2-ADF4-021A12589383}"/>
              </a:ext>
            </a:extLst>
          </p:cNvPr>
          <p:cNvSpPr>
            <a:spLocks noGrp="1"/>
          </p:cNvSpPr>
          <p:nvPr>
            <p:ph type="sldNum" sz="quarter" idx="12"/>
          </p:nvPr>
        </p:nvSpPr>
        <p:spPr/>
        <p:txBody>
          <a:bodyPr/>
          <a:lstStyle/>
          <a:p>
            <a:fld id="{7723B30E-D81D-4C5A-ACF5-60166030BC27}" type="slidenum">
              <a:rPr lang="en-IN" smtClean="0"/>
              <a:t>‹#›</a:t>
            </a:fld>
            <a:endParaRPr lang="en-IN"/>
          </a:p>
        </p:txBody>
      </p:sp>
    </p:spTree>
    <p:extLst>
      <p:ext uri="{BB962C8B-B14F-4D97-AF65-F5344CB8AC3E}">
        <p14:creationId xmlns:p14="http://schemas.microsoft.com/office/powerpoint/2010/main" val="1417171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9E3E0-9C80-4096-8A66-A687C09A28E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4372AD4-519C-4A5E-B7BB-3AD7CB3E5E4A}"/>
              </a:ext>
            </a:extLst>
          </p:cNvPr>
          <p:cNvSpPr>
            <a:spLocks noGrp="1"/>
          </p:cNvSpPr>
          <p:nvPr>
            <p:ph type="dt" sz="half" idx="10"/>
          </p:nvPr>
        </p:nvSpPr>
        <p:spPr/>
        <p:txBody>
          <a:bodyPr/>
          <a:lstStyle/>
          <a:p>
            <a:fld id="{E177F488-C920-40BB-98C1-E5CEB0511C62}" type="datetimeFigureOut">
              <a:rPr lang="en-IN" smtClean="0"/>
              <a:t>22-10-2021</a:t>
            </a:fld>
            <a:endParaRPr lang="en-IN"/>
          </a:p>
        </p:txBody>
      </p:sp>
      <p:sp>
        <p:nvSpPr>
          <p:cNvPr id="4" name="Footer Placeholder 3">
            <a:extLst>
              <a:ext uri="{FF2B5EF4-FFF2-40B4-BE49-F238E27FC236}">
                <a16:creationId xmlns:a16="http://schemas.microsoft.com/office/drawing/2014/main" id="{C25337DE-1120-4F40-88A2-DD35360191E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ECECEE3-94A0-40F6-9D6C-A1DB2C340A71}"/>
              </a:ext>
            </a:extLst>
          </p:cNvPr>
          <p:cNvSpPr>
            <a:spLocks noGrp="1"/>
          </p:cNvSpPr>
          <p:nvPr>
            <p:ph type="sldNum" sz="quarter" idx="12"/>
          </p:nvPr>
        </p:nvSpPr>
        <p:spPr/>
        <p:txBody>
          <a:bodyPr/>
          <a:lstStyle/>
          <a:p>
            <a:fld id="{7723B30E-D81D-4C5A-ACF5-60166030BC27}" type="slidenum">
              <a:rPr lang="en-IN" smtClean="0"/>
              <a:t>‹#›</a:t>
            </a:fld>
            <a:endParaRPr lang="en-IN"/>
          </a:p>
        </p:txBody>
      </p:sp>
    </p:spTree>
    <p:extLst>
      <p:ext uri="{BB962C8B-B14F-4D97-AF65-F5344CB8AC3E}">
        <p14:creationId xmlns:p14="http://schemas.microsoft.com/office/powerpoint/2010/main" val="3998751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814FAA-7806-49F7-8DAA-95D351CB5E1E}"/>
              </a:ext>
            </a:extLst>
          </p:cNvPr>
          <p:cNvSpPr>
            <a:spLocks noGrp="1"/>
          </p:cNvSpPr>
          <p:nvPr>
            <p:ph type="dt" sz="half" idx="10"/>
          </p:nvPr>
        </p:nvSpPr>
        <p:spPr/>
        <p:txBody>
          <a:bodyPr/>
          <a:lstStyle/>
          <a:p>
            <a:fld id="{E177F488-C920-40BB-98C1-E5CEB0511C62}" type="datetimeFigureOut">
              <a:rPr lang="en-IN" smtClean="0"/>
              <a:t>22-10-2021</a:t>
            </a:fld>
            <a:endParaRPr lang="en-IN"/>
          </a:p>
        </p:txBody>
      </p:sp>
      <p:sp>
        <p:nvSpPr>
          <p:cNvPr id="3" name="Footer Placeholder 2">
            <a:extLst>
              <a:ext uri="{FF2B5EF4-FFF2-40B4-BE49-F238E27FC236}">
                <a16:creationId xmlns:a16="http://schemas.microsoft.com/office/drawing/2014/main" id="{9C5EAEA1-0234-4009-9C3A-90332664647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EA50BAE-69AF-423D-BC79-D34371A255BB}"/>
              </a:ext>
            </a:extLst>
          </p:cNvPr>
          <p:cNvSpPr>
            <a:spLocks noGrp="1"/>
          </p:cNvSpPr>
          <p:nvPr>
            <p:ph type="sldNum" sz="quarter" idx="12"/>
          </p:nvPr>
        </p:nvSpPr>
        <p:spPr/>
        <p:txBody>
          <a:bodyPr/>
          <a:lstStyle/>
          <a:p>
            <a:fld id="{7723B30E-D81D-4C5A-ACF5-60166030BC27}" type="slidenum">
              <a:rPr lang="en-IN" smtClean="0"/>
              <a:t>‹#›</a:t>
            </a:fld>
            <a:endParaRPr lang="en-IN"/>
          </a:p>
        </p:txBody>
      </p:sp>
    </p:spTree>
    <p:extLst>
      <p:ext uri="{BB962C8B-B14F-4D97-AF65-F5344CB8AC3E}">
        <p14:creationId xmlns:p14="http://schemas.microsoft.com/office/powerpoint/2010/main" val="3334590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334AA-55C3-418D-8847-45B24F94F2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D141B3C-B9B2-4CF6-BC34-B5D2547E22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1C42129-6E61-483B-8EE5-AEFD9E2EF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A7D896-900F-4DB3-9BD1-77B310D5CC45}"/>
              </a:ext>
            </a:extLst>
          </p:cNvPr>
          <p:cNvSpPr>
            <a:spLocks noGrp="1"/>
          </p:cNvSpPr>
          <p:nvPr>
            <p:ph type="dt" sz="half" idx="10"/>
          </p:nvPr>
        </p:nvSpPr>
        <p:spPr/>
        <p:txBody>
          <a:bodyPr/>
          <a:lstStyle/>
          <a:p>
            <a:fld id="{E177F488-C920-40BB-98C1-E5CEB0511C62}" type="datetimeFigureOut">
              <a:rPr lang="en-IN" smtClean="0"/>
              <a:t>22-10-2021</a:t>
            </a:fld>
            <a:endParaRPr lang="en-IN"/>
          </a:p>
        </p:txBody>
      </p:sp>
      <p:sp>
        <p:nvSpPr>
          <p:cNvPr id="6" name="Footer Placeholder 5">
            <a:extLst>
              <a:ext uri="{FF2B5EF4-FFF2-40B4-BE49-F238E27FC236}">
                <a16:creationId xmlns:a16="http://schemas.microsoft.com/office/drawing/2014/main" id="{80070AEC-63C1-457C-A21B-B3072A8F533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DBEF5D6-C6F8-40A4-976F-3B5506B8FE94}"/>
              </a:ext>
            </a:extLst>
          </p:cNvPr>
          <p:cNvSpPr>
            <a:spLocks noGrp="1"/>
          </p:cNvSpPr>
          <p:nvPr>
            <p:ph type="sldNum" sz="quarter" idx="12"/>
          </p:nvPr>
        </p:nvSpPr>
        <p:spPr/>
        <p:txBody>
          <a:bodyPr/>
          <a:lstStyle/>
          <a:p>
            <a:fld id="{7723B30E-D81D-4C5A-ACF5-60166030BC27}" type="slidenum">
              <a:rPr lang="en-IN" smtClean="0"/>
              <a:t>‹#›</a:t>
            </a:fld>
            <a:endParaRPr lang="en-IN"/>
          </a:p>
        </p:txBody>
      </p:sp>
    </p:spTree>
    <p:extLst>
      <p:ext uri="{BB962C8B-B14F-4D97-AF65-F5344CB8AC3E}">
        <p14:creationId xmlns:p14="http://schemas.microsoft.com/office/powerpoint/2010/main" val="499591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9089C-19E9-4B68-B35D-FA7AF5EF67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0DCC6F5-B6AA-494E-899D-F9CF790F3D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F8DD6A3-CAD4-42A3-A698-7E448D0174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FD00C4-9CDF-40AA-9B77-851310147F92}"/>
              </a:ext>
            </a:extLst>
          </p:cNvPr>
          <p:cNvSpPr>
            <a:spLocks noGrp="1"/>
          </p:cNvSpPr>
          <p:nvPr>
            <p:ph type="dt" sz="half" idx="10"/>
          </p:nvPr>
        </p:nvSpPr>
        <p:spPr/>
        <p:txBody>
          <a:bodyPr/>
          <a:lstStyle/>
          <a:p>
            <a:fld id="{E177F488-C920-40BB-98C1-E5CEB0511C62}" type="datetimeFigureOut">
              <a:rPr lang="en-IN" smtClean="0"/>
              <a:t>22-10-2021</a:t>
            </a:fld>
            <a:endParaRPr lang="en-IN"/>
          </a:p>
        </p:txBody>
      </p:sp>
      <p:sp>
        <p:nvSpPr>
          <p:cNvPr id="6" name="Footer Placeholder 5">
            <a:extLst>
              <a:ext uri="{FF2B5EF4-FFF2-40B4-BE49-F238E27FC236}">
                <a16:creationId xmlns:a16="http://schemas.microsoft.com/office/drawing/2014/main" id="{AF552157-19C8-4337-8CB8-9D4DC896185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991F2F3-F688-4D4C-8F9D-7EA03435E611}"/>
              </a:ext>
            </a:extLst>
          </p:cNvPr>
          <p:cNvSpPr>
            <a:spLocks noGrp="1"/>
          </p:cNvSpPr>
          <p:nvPr>
            <p:ph type="sldNum" sz="quarter" idx="12"/>
          </p:nvPr>
        </p:nvSpPr>
        <p:spPr/>
        <p:txBody>
          <a:bodyPr/>
          <a:lstStyle/>
          <a:p>
            <a:fld id="{7723B30E-D81D-4C5A-ACF5-60166030BC27}" type="slidenum">
              <a:rPr lang="en-IN" smtClean="0"/>
              <a:t>‹#›</a:t>
            </a:fld>
            <a:endParaRPr lang="en-IN"/>
          </a:p>
        </p:txBody>
      </p:sp>
    </p:spTree>
    <p:extLst>
      <p:ext uri="{BB962C8B-B14F-4D97-AF65-F5344CB8AC3E}">
        <p14:creationId xmlns:p14="http://schemas.microsoft.com/office/powerpoint/2010/main" val="2339526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3DFCCD-8C43-4112-90FC-0586F57738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D213D57-FAD2-4393-A7F7-D4D1A13808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7838DB4-9BF8-4772-B66F-9E5E927E76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77F488-C920-40BB-98C1-E5CEB0511C62}" type="datetimeFigureOut">
              <a:rPr lang="en-IN" smtClean="0"/>
              <a:t>22-10-2021</a:t>
            </a:fld>
            <a:endParaRPr lang="en-IN"/>
          </a:p>
        </p:txBody>
      </p:sp>
      <p:sp>
        <p:nvSpPr>
          <p:cNvPr id="5" name="Footer Placeholder 4">
            <a:extLst>
              <a:ext uri="{FF2B5EF4-FFF2-40B4-BE49-F238E27FC236}">
                <a16:creationId xmlns:a16="http://schemas.microsoft.com/office/drawing/2014/main" id="{2CEE1F4B-636E-40CE-AAAA-1D4A247CC0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F86757E-D99D-450E-959B-1D5E4A7974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23B30E-D81D-4C5A-ACF5-60166030BC27}" type="slidenum">
              <a:rPr lang="en-IN" smtClean="0"/>
              <a:t>‹#›</a:t>
            </a:fld>
            <a:endParaRPr lang="en-IN"/>
          </a:p>
        </p:txBody>
      </p:sp>
    </p:spTree>
    <p:extLst>
      <p:ext uri="{BB962C8B-B14F-4D97-AF65-F5344CB8AC3E}">
        <p14:creationId xmlns:p14="http://schemas.microsoft.com/office/powerpoint/2010/main" val="36570735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757797" y="660468"/>
            <a:ext cx="6676406" cy="684803"/>
          </a:xfrm>
          <a:prstGeom prst="rect">
            <a:avLst/>
          </a:prstGeom>
        </p:spPr>
        <p:txBody>
          <a:bodyPr wrap="square" lIns="0" tIns="0" rIns="0" bIns="0">
            <a:spAutoFit/>
          </a:bodyPr>
          <a:lstStyle>
            <a:lvl1pPr>
              <a:defRPr sz="4450" b="0" i="0">
                <a:solidFill>
                  <a:schemeClr val="bg1"/>
                </a:solidFill>
                <a:latin typeface="Arial"/>
                <a:cs typeface="Arial"/>
              </a:defRPr>
            </a:lvl1pPr>
          </a:lstStyle>
          <a:p>
            <a:endParaRPr/>
          </a:p>
        </p:txBody>
      </p:sp>
      <p:sp>
        <p:nvSpPr>
          <p:cNvPr id="3" name="Holder 3"/>
          <p:cNvSpPr>
            <a:spLocks noGrp="1"/>
          </p:cNvSpPr>
          <p:nvPr>
            <p:ph type="body" idx="1"/>
          </p:nvPr>
        </p:nvSpPr>
        <p:spPr>
          <a:xfrm>
            <a:off x="677334" y="2609977"/>
            <a:ext cx="10837333"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10/22/2021</a:t>
            </a:fld>
            <a:endParaRPr lang="en-US"/>
          </a:p>
        </p:txBody>
      </p:sp>
      <p:sp>
        <p:nvSpPr>
          <p:cNvPr id="6" name="Holder 6"/>
          <p:cNvSpPr>
            <a:spLocks noGrp="1"/>
          </p:cNvSpPr>
          <p:nvPr>
            <p:ph type="sldNum" sz="quarter" idx="7"/>
          </p:nvPr>
        </p:nvSpPr>
        <p:spPr>
          <a:xfrm>
            <a:off x="8778241"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070108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304815">
        <a:defRPr>
          <a:latin typeface="+mn-lt"/>
          <a:ea typeface="+mn-ea"/>
          <a:cs typeface="+mn-cs"/>
        </a:defRPr>
      </a:lvl2pPr>
      <a:lvl3pPr marL="609630">
        <a:defRPr>
          <a:latin typeface="+mn-lt"/>
          <a:ea typeface="+mn-ea"/>
          <a:cs typeface="+mn-cs"/>
        </a:defRPr>
      </a:lvl3pPr>
      <a:lvl4pPr marL="914446">
        <a:defRPr>
          <a:latin typeface="+mn-lt"/>
          <a:ea typeface="+mn-ea"/>
          <a:cs typeface="+mn-cs"/>
        </a:defRPr>
      </a:lvl4pPr>
      <a:lvl5pPr marL="1219261">
        <a:defRPr>
          <a:latin typeface="+mn-lt"/>
          <a:ea typeface="+mn-ea"/>
          <a:cs typeface="+mn-cs"/>
        </a:defRPr>
      </a:lvl5pPr>
      <a:lvl6pPr marL="1524076">
        <a:defRPr>
          <a:latin typeface="+mn-lt"/>
          <a:ea typeface="+mn-ea"/>
          <a:cs typeface="+mn-cs"/>
        </a:defRPr>
      </a:lvl6pPr>
      <a:lvl7pPr marL="1828891">
        <a:defRPr>
          <a:latin typeface="+mn-lt"/>
          <a:ea typeface="+mn-ea"/>
          <a:cs typeface="+mn-cs"/>
        </a:defRPr>
      </a:lvl7pPr>
      <a:lvl8pPr marL="2133707">
        <a:defRPr>
          <a:latin typeface="+mn-lt"/>
          <a:ea typeface="+mn-ea"/>
          <a:cs typeface="+mn-cs"/>
        </a:defRPr>
      </a:lvl8pPr>
      <a:lvl9pPr marL="2438522">
        <a:defRPr>
          <a:latin typeface="+mn-lt"/>
          <a:ea typeface="+mn-ea"/>
          <a:cs typeface="+mn-cs"/>
        </a:defRPr>
      </a:lvl9pPr>
    </p:bodyStyle>
    <p:otherStyle>
      <a:lvl1pPr marL="0">
        <a:defRPr>
          <a:latin typeface="+mn-lt"/>
          <a:ea typeface="+mn-ea"/>
          <a:cs typeface="+mn-cs"/>
        </a:defRPr>
      </a:lvl1pPr>
      <a:lvl2pPr marL="304815">
        <a:defRPr>
          <a:latin typeface="+mn-lt"/>
          <a:ea typeface="+mn-ea"/>
          <a:cs typeface="+mn-cs"/>
        </a:defRPr>
      </a:lvl2pPr>
      <a:lvl3pPr marL="609630">
        <a:defRPr>
          <a:latin typeface="+mn-lt"/>
          <a:ea typeface="+mn-ea"/>
          <a:cs typeface="+mn-cs"/>
        </a:defRPr>
      </a:lvl3pPr>
      <a:lvl4pPr marL="914446">
        <a:defRPr>
          <a:latin typeface="+mn-lt"/>
          <a:ea typeface="+mn-ea"/>
          <a:cs typeface="+mn-cs"/>
        </a:defRPr>
      </a:lvl4pPr>
      <a:lvl5pPr marL="1219261">
        <a:defRPr>
          <a:latin typeface="+mn-lt"/>
          <a:ea typeface="+mn-ea"/>
          <a:cs typeface="+mn-cs"/>
        </a:defRPr>
      </a:lvl5pPr>
      <a:lvl6pPr marL="1524076">
        <a:defRPr>
          <a:latin typeface="+mn-lt"/>
          <a:ea typeface="+mn-ea"/>
          <a:cs typeface="+mn-cs"/>
        </a:defRPr>
      </a:lvl6pPr>
      <a:lvl7pPr marL="1828891">
        <a:defRPr>
          <a:latin typeface="+mn-lt"/>
          <a:ea typeface="+mn-ea"/>
          <a:cs typeface="+mn-cs"/>
        </a:defRPr>
      </a:lvl7pPr>
      <a:lvl8pPr marL="2133707">
        <a:defRPr>
          <a:latin typeface="+mn-lt"/>
          <a:ea typeface="+mn-ea"/>
          <a:cs typeface="+mn-cs"/>
        </a:defRPr>
      </a:lvl8pPr>
      <a:lvl9pPr marL="2438522">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7.pn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13.xml"/><Relationship Id="rId5" Type="http://schemas.openxmlformats.org/officeDocument/2006/relationships/image" Target="../media/image41.png"/><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13.xml"/><Relationship Id="rId5" Type="http://schemas.openxmlformats.org/officeDocument/2006/relationships/image" Target="../media/image42.png"/><Relationship Id="rId4" Type="http://schemas.openxmlformats.org/officeDocument/2006/relationships/image" Target="../media/image7.png"/></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13.xml"/><Relationship Id="rId5" Type="http://schemas.openxmlformats.org/officeDocument/2006/relationships/image" Target="../media/image43.png"/><Relationship Id="rId4" Type="http://schemas.openxmlformats.org/officeDocument/2006/relationships/image" Target="../media/image7.pn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13.xml"/><Relationship Id="rId5" Type="http://schemas.openxmlformats.org/officeDocument/2006/relationships/image" Target="../media/image44.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13.xml"/><Relationship Id="rId5" Type="http://schemas.openxmlformats.org/officeDocument/2006/relationships/image" Target="../media/image45.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29733" y="323581"/>
            <a:ext cx="9786196" cy="5952067"/>
            <a:chOff x="1244600" y="512666"/>
            <a:chExt cx="14679294" cy="8928100"/>
          </a:xfrm>
        </p:grpSpPr>
        <p:pic>
          <p:nvPicPr>
            <p:cNvPr id="3" name="object 3"/>
            <p:cNvPicPr/>
            <p:nvPr/>
          </p:nvPicPr>
          <p:blipFill>
            <a:blip r:embed="rId2" cstate="print"/>
            <a:stretch>
              <a:fillRect/>
            </a:stretch>
          </p:blipFill>
          <p:spPr>
            <a:xfrm>
              <a:off x="9322825" y="512666"/>
              <a:ext cx="6600823" cy="6905624"/>
            </a:xfrm>
            <a:prstGeom prst="rect">
              <a:avLst/>
            </a:prstGeom>
          </p:spPr>
        </p:pic>
        <p:pic>
          <p:nvPicPr>
            <p:cNvPr id="4" name="object 4"/>
            <p:cNvPicPr/>
            <p:nvPr/>
          </p:nvPicPr>
          <p:blipFill>
            <a:blip r:embed="rId3" cstate="print"/>
            <a:stretch>
              <a:fillRect/>
            </a:stretch>
          </p:blipFill>
          <p:spPr>
            <a:xfrm>
              <a:off x="1244600" y="2515900"/>
              <a:ext cx="11763374" cy="6924674"/>
            </a:xfrm>
            <a:prstGeom prst="rect">
              <a:avLst/>
            </a:prstGeom>
          </p:spPr>
        </p:pic>
        <p:sp>
          <p:nvSpPr>
            <p:cNvPr id="5" name="object 5"/>
            <p:cNvSpPr/>
            <p:nvPr/>
          </p:nvSpPr>
          <p:spPr>
            <a:xfrm>
              <a:off x="1497586" y="2772204"/>
              <a:ext cx="11125200" cy="6238875"/>
            </a:xfrm>
            <a:custGeom>
              <a:avLst/>
              <a:gdLst/>
              <a:ahLst/>
              <a:cxnLst/>
              <a:rect l="l" t="t" r="r" b="b"/>
              <a:pathLst>
                <a:path w="11125200" h="6238875">
                  <a:moveTo>
                    <a:pt x="11125199" y="6238874"/>
                  </a:moveTo>
                  <a:lnTo>
                    <a:pt x="0" y="6238874"/>
                  </a:lnTo>
                  <a:lnTo>
                    <a:pt x="0" y="0"/>
                  </a:lnTo>
                  <a:lnTo>
                    <a:pt x="11125199" y="0"/>
                  </a:lnTo>
                  <a:lnTo>
                    <a:pt x="11125199" y="6238874"/>
                  </a:lnTo>
                  <a:close/>
                </a:path>
              </a:pathLst>
            </a:custGeom>
            <a:solidFill>
              <a:srgbClr val="336AC7"/>
            </a:solidFill>
          </p:spPr>
          <p:txBody>
            <a:bodyPr wrap="square" lIns="0" tIns="0" rIns="0" bIns="0" rtlCol="0"/>
            <a:lstStyle/>
            <a:p>
              <a:pPr defTabSz="609630"/>
              <a:endParaRPr sz="1200">
                <a:solidFill>
                  <a:prstClr val="black"/>
                </a:solidFill>
                <a:latin typeface="Calibri"/>
              </a:endParaRPr>
            </a:p>
          </p:txBody>
        </p:sp>
        <p:sp>
          <p:nvSpPr>
            <p:cNvPr id="6" name="object 6"/>
            <p:cNvSpPr/>
            <p:nvPr/>
          </p:nvSpPr>
          <p:spPr>
            <a:xfrm>
              <a:off x="1499488" y="4153550"/>
              <a:ext cx="11125200" cy="3409950"/>
            </a:xfrm>
            <a:custGeom>
              <a:avLst/>
              <a:gdLst/>
              <a:ahLst/>
              <a:cxnLst/>
              <a:rect l="l" t="t" r="r" b="b"/>
              <a:pathLst>
                <a:path w="11125200" h="3409950">
                  <a:moveTo>
                    <a:pt x="11125199" y="3409949"/>
                  </a:moveTo>
                  <a:lnTo>
                    <a:pt x="0" y="3409949"/>
                  </a:lnTo>
                  <a:lnTo>
                    <a:pt x="0" y="0"/>
                  </a:lnTo>
                  <a:lnTo>
                    <a:pt x="11125199" y="0"/>
                  </a:lnTo>
                  <a:lnTo>
                    <a:pt x="11125199" y="3409949"/>
                  </a:lnTo>
                  <a:close/>
                </a:path>
              </a:pathLst>
            </a:custGeom>
            <a:solidFill>
              <a:srgbClr val="252525">
                <a:alpha val="35688"/>
              </a:srgbClr>
            </a:solidFill>
          </p:spPr>
          <p:txBody>
            <a:bodyPr wrap="square" lIns="0" tIns="0" rIns="0" bIns="0" rtlCol="0"/>
            <a:lstStyle/>
            <a:p>
              <a:pPr defTabSz="609630"/>
              <a:endParaRPr sz="1200">
                <a:solidFill>
                  <a:prstClr val="black"/>
                </a:solidFill>
                <a:latin typeface="Calibri"/>
              </a:endParaRPr>
            </a:p>
          </p:txBody>
        </p:sp>
      </p:grpSp>
      <p:sp>
        <p:nvSpPr>
          <p:cNvPr id="7" name="object 7"/>
          <p:cNvSpPr txBox="1"/>
          <p:nvPr/>
        </p:nvSpPr>
        <p:spPr>
          <a:xfrm>
            <a:off x="1889063" y="3094050"/>
            <a:ext cx="5196417" cy="1402778"/>
          </a:xfrm>
          <a:prstGeom prst="rect">
            <a:avLst/>
          </a:prstGeom>
        </p:spPr>
        <p:txBody>
          <a:bodyPr vert="horz" wrap="square" lIns="0" tIns="8467" rIns="0" bIns="0" rtlCol="0">
            <a:spAutoFit/>
          </a:bodyPr>
          <a:lstStyle/>
          <a:p>
            <a:pPr marL="8467" marR="3387" algn="ctr" defTabSz="609630">
              <a:lnSpc>
                <a:spcPct val="107400"/>
              </a:lnSpc>
              <a:spcBef>
                <a:spcPts val="67"/>
              </a:spcBef>
            </a:pPr>
            <a:r>
              <a:rPr lang="en-US" sz="9200" spc="400" dirty="0">
                <a:solidFill>
                  <a:srgbClr val="FFFFFF"/>
                </a:solidFill>
                <a:latin typeface="Arial Rounded MT Bold" panose="020F0704030504030204" pitchFamily="34" charset="0"/>
                <a:cs typeface="Arial" panose="020B0604020202020204" pitchFamily="34" charset="0"/>
              </a:rPr>
              <a:t>Python</a:t>
            </a:r>
            <a:endParaRPr sz="9200" dirty="0">
              <a:solidFill>
                <a:prstClr val="black"/>
              </a:solidFill>
              <a:latin typeface="Arial Rounded MT Bold" panose="020F0704030504030204" pitchFamily="34" charset="0"/>
              <a:cs typeface="Arial" panose="020B0604020202020204" pitchFamily="34" charset="0"/>
            </a:endParaRPr>
          </a:p>
        </p:txBody>
      </p:sp>
      <p:grpSp>
        <p:nvGrpSpPr>
          <p:cNvPr id="10" name="object 10"/>
          <p:cNvGrpSpPr/>
          <p:nvPr/>
        </p:nvGrpSpPr>
        <p:grpSpPr>
          <a:xfrm>
            <a:off x="5526401" y="1226614"/>
            <a:ext cx="3517900" cy="4370917"/>
            <a:chOff x="8289601" y="1839920"/>
            <a:chExt cx="5276850" cy="6556375"/>
          </a:xfrm>
        </p:grpSpPr>
        <p:pic>
          <p:nvPicPr>
            <p:cNvPr id="11" name="object 11"/>
            <p:cNvPicPr/>
            <p:nvPr/>
          </p:nvPicPr>
          <p:blipFill>
            <a:blip r:embed="rId4" cstate="print"/>
            <a:stretch>
              <a:fillRect/>
            </a:stretch>
          </p:blipFill>
          <p:spPr>
            <a:xfrm>
              <a:off x="12013376" y="7262519"/>
              <a:ext cx="1552574" cy="1133474"/>
            </a:xfrm>
            <a:prstGeom prst="rect">
              <a:avLst/>
            </a:prstGeom>
          </p:spPr>
        </p:pic>
        <p:pic>
          <p:nvPicPr>
            <p:cNvPr id="12" name="object 12"/>
            <p:cNvPicPr/>
            <p:nvPr/>
          </p:nvPicPr>
          <p:blipFill>
            <a:blip r:embed="rId5" cstate="print"/>
            <a:stretch>
              <a:fillRect/>
            </a:stretch>
          </p:blipFill>
          <p:spPr>
            <a:xfrm>
              <a:off x="8289601" y="1839920"/>
              <a:ext cx="1428749" cy="1352549"/>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000" fill="hold"/>
                                        <p:tgtEl>
                                          <p:spTgt spid="2"/>
                                        </p:tgtEl>
                                        <p:attrNameLst>
                                          <p:attrName>ppt_w</p:attrName>
                                        </p:attrNameLst>
                                      </p:cBhvr>
                                      <p:tavLst>
                                        <p:tav tm="0">
                                          <p:val>
                                            <p:fltVal val="0"/>
                                          </p:val>
                                        </p:tav>
                                        <p:tav tm="100000">
                                          <p:val>
                                            <p:strVal val="#ppt_w"/>
                                          </p:val>
                                        </p:tav>
                                      </p:tavLst>
                                    </p:anim>
                                    <p:anim calcmode="lin" valueType="num">
                                      <p:cBhvr>
                                        <p:cTn id="8" dur="2000" fill="hold"/>
                                        <p:tgtEl>
                                          <p:spTgt spid="2"/>
                                        </p:tgtEl>
                                        <p:attrNameLst>
                                          <p:attrName>ppt_h</p:attrName>
                                        </p:attrNameLst>
                                      </p:cBhvr>
                                      <p:tavLst>
                                        <p:tav tm="0">
                                          <p:val>
                                            <p:fltVal val="0"/>
                                          </p:val>
                                        </p:tav>
                                        <p:tav tm="100000">
                                          <p:val>
                                            <p:strVal val="#ppt_h"/>
                                          </p:val>
                                        </p:tav>
                                      </p:tavLst>
                                    </p:anim>
                                    <p:animEffect transition="in" filter="fade">
                                      <p:cBhvr>
                                        <p:cTn id="9" dur="20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2000" fill="hold"/>
                                        <p:tgtEl>
                                          <p:spTgt spid="7"/>
                                        </p:tgtEl>
                                        <p:attrNameLst>
                                          <p:attrName>ppt_w</p:attrName>
                                        </p:attrNameLst>
                                      </p:cBhvr>
                                      <p:tavLst>
                                        <p:tav tm="0">
                                          <p:val>
                                            <p:fltVal val="0"/>
                                          </p:val>
                                        </p:tav>
                                        <p:tav tm="100000">
                                          <p:val>
                                            <p:strVal val="#ppt_w"/>
                                          </p:val>
                                        </p:tav>
                                      </p:tavLst>
                                    </p:anim>
                                    <p:anim calcmode="lin" valueType="num">
                                      <p:cBhvr>
                                        <p:cTn id="13" dur="2000" fill="hold"/>
                                        <p:tgtEl>
                                          <p:spTgt spid="7"/>
                                        </p:tgtEl>
                                        <p:attrNameLst>
                                          <p:attrName>ppt_h</p:attrName>
                                        </p:attrNameLst>
                                      </p:cBhvr>
                                      <p:tavLst>
                                        <p:tav tm="0">
                                          <p:val>
                                            <p:fltVal val="0"/>
                                          </p:val>
                                        </p:tav>
                                        <p:tav tm="100000">
                                          <p:val>
                                            <p:strVal val="#ppt_h"/>
                                          </p:val>
                                        </p:tav>
                                      </p:tavLst>
                                    </p:anim>
                                    <p:animEffect transition="in" filter="fade">
                                      <p:cBhvr>
                                        <p:cTn id="14" dur="2000"/>
                                        <p:tgtEl>
                                          <p:spTgt spid="7"/>
                                        </p:tgtEl>
                                      </p:cBhvr>
                                    </p:animEffect>
                                  </p:childTnLst>
                                </p:cTn>
                              </p:par>
                              <p:par>
                                <p:cTn id="15" presetID="53" presetClass="entr" presetSubtype="16"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2000" fill="hold"/>
                                        <p:tgtEl>
                                          <p:spTgt spid="10"/>
                                        </p:tgtEl>
                                        <p:attrNameLst>
                                          <p:attrName>ppt_w</p:attrName>
                                        </p:attrNameLst>
                                      </p:cBhvr>
                                      <p:tavLst>
                                        <p:tav tm="0">
                                          <p:val>
                                            <p:fltVal val="0"/>
                                          </p:val>
                                        </p:tav>
                                        <p:tav tm="100000">
                                          <p:val>
                                            <p:strVal val="#ppt_w"/>
                                          </p:val>
                                        </p:tav>
                                      </p:tavLst>
                                    </p:anim>
                                    <p:anim calcmode="lin" valueType="num">
                                      <p:cBhvr>
                                        <p:cTn id="18" dur="2000" fill="hold"/>
                                        <p:tgtEl>
                                          <p:spTgt spid="10"/>
                                        </p:tgtEl>
                                        <p:attrNameLst>
                                          <p:attrName>ppt_h</p:attrName>
                                        </p:attrNameLst>
                                      </p:cBhvr>
                                      <p:tavLst>
                                        <p:tav tm="0">
                                          <p:val>
                                            <p:fltVal val="0"/>
                                          </p:val>
                                        </p:tav>
                                        <p:tav tm="100000">
                                          <p:val>
                                            <p:strVal val="#ppt_h"/>
                                          </p:val>
                                        </p:tav>
                                      </p:tavLst>
                                    </p:anim>
                                    <p:animEffect transition="in" filter="fade">
                                      <p:cBhvr>
                                        <p:cTn id="19"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Data Distribution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32778" y="2057324"/>
            <a:ext cx="8603331" cy="2962777"/>
          </a:xfrm>
          <a:prstGeom prst="rect">
            <a:avLst/>
          </a:prstGeom>
        </p:spPr>
        <p:txBody>
          <a:bodyPr vert="horz" wrap="square" lIns="0" tIns="8043" rIns="0" bIns="0" rtlCol="0">
            <a:spAutoFit/>
          </a:bodyPr>
          <a:lstStyle/>
          <a:p>
            <a:pPr lvl="0" defTabSz="609630">
              <a:defRPr/>
            </a:pPr>
            <a:r>
              <a:rPr lang="en-US" sz="2400" dirty="0">
                <a:solidFill>
                  <a:srgbClr val="FFFF00"/>
                </a:solidFill>
                <a:latin typeface="Arial Rounded MT Bold" panose="020F0704030504030204" pitchFamily="34" charset="0"/>
              </a:rPr>
              <a:t>How Can we Get Big Data Sets?</a:t>
            </a:r>
          </a:p>
          <a:p>
            <a:pPr lvl="0" defTabSz="609630">
              <a:defRPr/>
            </a:pPr>
            <a:r>
              <a:rPr lang="en-US" sz="2400" dirty="0">
                <a:solidFill>
                  <a:prstClr val="white"/>
                </a:solidFill>
                <a:latin typeface="Arial Rounded MT Bold" panose="020F0704030504030204" pitchFamily="34" charset="0"/>
              </a:rPr>
              <a:t>To create big data sets for testing, we use the Python module NumPy, which comes with a number of methods to create random data sets, of any size.</a:t>
            </a:r>
          </a:p>
          <a:p>
            <a:pPr lvl="0" defTabSz="609630">
              <a:defRPr/>
            </a:pPr>
            <a:endParaRPr lang="en-US" sz="2400" dirty="0">
              <a:solidFill>
                <a:prstClr val="white"/>
              </a:solidFill>
              <a:latin typeface="Arial Rounded MT Bold" panose="020F0704030504030204" pitchFamily="34" charset="0"/>
            </a:endParaRPr>
          </a:p>
          <a:p>
            <a:pPr lvl="0" defTabSz="609630">
              <a:defRPr/>
            </a:pPr>
            <a:r>
              <a:rPr lang="en-US" sz="2400" dirty="0">
                <a:solidFill>
                  <a:prstClr val="white"/>
                </a:solidFill>
                <a:latin typeface="Arial Rounded MT Bold" panose="020F0704030504030204" pitchFamily="34" charset="0"/>
              </a:rPr>
              <a:t>Example</a:t>
            </a:r>
          </a:p>
          <a:p>
            <a:pPr lvl="0" defTabSz="609630">
              <a:defRPr/>
            </a:pPr>
            <a:r>
              <a:rPr lang="en-US" sz="2400" dirty="0">
                <a:solidFill>
                  <a:prstClr val="white"/>
                </a:solidFill>
                <a:latin typeface="Arial Rounded MT Bold" panose="020F0704030504030204" pitchFamily="34" charset="0"/>
              </a:rPr>
              <a:t>Create an array containing 250 random floats between 0 and 5:</a:t>
            </a:r>
            <a:endParaRPr kumimoji="0" lang="en-US" sz="2400" b="0" i="0" u="none" strike="noStrike" kern="1200" cap="none" spc="0" normalizeH="0" baseline="0" noProof="0" dirty="0">
              <a:ln>
                <a:noFill/>
              </a:ln>
              <a:solidFill>
                <a:prstClr val="white"/>
              </a:solidFill>
              <a:effectLst/>
              <a:uLnTx/>
              <a:uFillTx/>
              <a:latin typeface="Arial Rounded MT Bold" panose="020F0704030504030204" pitchFamily="34" charset="0"/>
              <a:ea typeface="+mn-ea"/>
              <a:cs typeface="+mn-cs"/>
            </a:endParaRPr>
          </a:p>
        </p:txBody>
      </p:sp>
      <p:pic>
        <p:nvPicPr>
          <p:cNvPr id="4" name="Picture 3">
            <a:extLst>
              <a:ext uri="{FF2B5EF4-FFF2-40B4-BE49-F238E27FC236}">
                <a16:creationId xmlns:a16="http://schemas.microsoft.com/office/drawing/2014/main" id="{6196F244-953F-4E97-B7C1-8AC6F0178F2B}"/>
              </a:ext>
            </a:extLst>
          </p:cNvPr>
          <p:cNvPicPr>
            <a:picLocks noChangeAspect="1"/>
          </p:cNvPicPr>
          <p:nvPr/>
        </p:nvPicPr>
        <p:blipFill>
          <a:blip r:embed="rId5"/>
          <a:stretch>
            <a:fillRect/>
          </a:stretch>
        </p:blipFill>
        <p:spPr>
          <a:xfrm>
            <a:off x="932778" y="5123814"/>
            <a:ext cx="5920085" cy="1552267"/>
          </a:xfrm>
          <a:prstGeom prst="rect">
            <a:avLst/>
          </a:prstGeom>
        </p:spPr>
      </p:pic>
    </p:spTree>
    <p:extLst>
      <p:ext uri="{BB962C8B-B14F-4D97-AF65-F5344CB8AC3E}">
        <p14:creationId xmlns:p14="http://schemas.microsoft.com/office/powerpoint/2010/main" val="3029653502"/>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Data Distribution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32778" y="2375819"/>
            <a:ext cx="8603331" cy="3332108"/>
          </a:xfrm>
          <a:prstGeom prst="rect">
            <a:avLst/>
          </a:prstGeom>
        </p:spPr>
        <p:txBody>
          <a:bodyPr vert="horz" wrap="square" lIns="0" tIns="8043" rIns="0" bIns="0" rtlCol="0">
            <a:spAutoFit/>
          </a:bodyPr>
          <a:lstStyle/>
          <a:p>
            <a:pPr lvl="0" defTabSz="609630">
              <a:defRPr/>
            </a:pPr>
            <a:r>
              <a:rPr lang="en-US" sz="2400" dirty="0">
                <a:solidFill>
                  <a:srgbClr val="FFFF00"/>
                </a:solidFill>
                <a:latin typeface="Arial Rounded MT Bold" panose="020F0704030504030204" pitchFamily="34" charset="0"/>
              </a:rPr>
              <a:t>Histogram</a:t>
            </a:r>
          </a:p>
          <a:p>
            <a:pPr lvl="0" defTabSz="609630">
              <a:defRPr/>
            </a:pPr>
            <a:r>
              <a:rPr lang="en-US" sz="2400" dirty="0">
                <a:solidFill>
                  <a:prstClr val="white"/>
                </a:solidFill>
                <a:latin typeface="Arial Rounded MT Bold" panose="020F0704030504030204" pitchFamily="34" charset="0"/>
              </a:rPr>
              <a:t>To visualize the data set we can draw a histogram with the data we collected.</a:t>
            </a:r>
          </a:p>
          <a:p>
            <a:pPr lvl="0" defTabSz="609630">
              <a:defRPr/>
            </a:pPr>
            <a:endParaRPr lang="en-US" sz="2400" dirty="0">
              <a:solidFill>
                <a:prstClr val="white"/>
              </a:solidFill>
              <a:latin typeface="Arial Rounded MT Bold" panose="020F0704030504030204" pitchFamily="34" charset="0"/>
            </a:endParaRPr>
          </a:p>
          <a:p>
            <a:pPr lvl="0" defTabSz="609630">
              <a:defRPr/>
            </a:pPr>
            <a:r>
              <a:rPr lang="en-US" sz="2400" dirty="0">
                <a:solidFill>
                  <a:prstClr val="white"/>
                </a:solidFill>
                <a:latin typeface="Arial Rounded MT Bold" panose="020F0704030504030204" pitchFamily="34" charset="0"/>
              </a:rPr>
              <a:t>We will use the Python module Matplotlib to draw a histogram.</a:t>
            </a:r>
          </a:p>
          <a:p>
            <a:pPr lvl="0" defTabSz="609630">
              <a:defRPr/>
            </a:pPr>
            <a:endParaRPr lang="en-US" sz="2400" dirty="0">
              <a:solidFill>
                <a:prstClr val="white"/>
              </a:solidFill>
              <a:latin typeface="Arial Rounded MT Bold" panose="020F0704030504030204" pitchFamily="34" charset="0"/>
            </a:endParaRPr>
          </a:p>
          <a:p>
            <a:pPr lvl="0" defTabSz="609630">
              <a:defRPr/>
            </a:pPr>
            <a:r>
              <a:rPr lang="en-US" sz="2400" dirty="0">
                <a:solidFill>
                  <a:prstClr val="white"/>
                </a:solidFill>
                <a:latin typeface="Arial Rounded MT Bold" panose="020F0704030504030204" pitchFamily="34" charset="0"/>
              </a:rPr>
              <a:t>Learn about the Matplotlib module in our Matplotlib Tutorial.</a:t>
            </a:r>
            <a:endParaRPr kumimoji="0" lang="en-US" sz="2400" b="0" i="0" u="none" strike="noStrike" kern="1200" cap="none" spc="0" normalizeH="0" baseline="0" noProof="0" dirty="0">
              <a:ln>
                <a:noFill/>
              </a:ln>
              <a:solidFill>
                <a:prstClr val="white"/>
              </a:solidFill>
              <a:effectLst/>
              <a:uLnTx/>
              <a:uFillTx/>
              <a:latin typeface="Arial Rounded MT Bold" panose="020F0704030504030204" pitchFamily="34" charset="0"/>
              <a:ea typeface="+mn-ea"/>
              <a:cs typeface="+mn-cs"/>
            </a:endParaRPr>
          </a:p>
        </p:txBody>
      </p:sp>
    </p:spTree>
    <p:extLst>
      <p:ext uri="{BB962C8B-B14F-4D97-AF65-F5344CB8AC3E}">
        <p14:creationId xmlns:p14="http://schemas.microsoft.com/office/powerpoint/2010/main" val="1089536715"/>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Data Distribution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32778" y="2375819"/>
            <a:ext cx="8603331" cy="746785"/>
          </a:xfrm>
          <a:prstGeom prst="rect">
            <a:avLst/>
          </a:prstGeom>
        </p:spPr>
        <p:txBody>
          <a:bodyPr vert="horz" wrap="square" lIns="0" tIns="8043" rIns="0" bIns="0" rtlCol="0">
            <a:spAutoFit/>
          </a:bodyPr>
          <a:lstStyle/>
          <a:p>
            <a:pPr lvl="0" defTabSz="609630">
              <a:defRPr/>
            </a:pPr>
            <a:r>
              <a:rPr lang="en-US" sz="2400" dirty="0">
                <a:solidFill>
                  <a:schemeClr val="bg1"/>
                </a:solidFill>
                <a:latin typeface="Arial Rounded MT Bold" panose="020F0704030504030204" pitchFamily="34" charset="0"/>
              </a:rPr>
              <a:t>Example</a:t>
            </a:r>
          </a:p>
          <a:p>
            <a:pPr lvl="0" defTabSz="609630">
              <a:defRPr/>
            </a:pPr>
            <a:r>
              <a:rPr lang="en-US" sz="2400" dirty="0">
                <a:solidFill>
                  <a:schemeClr val="bg1"/>
                </a:solidFill>
                <a:latin typeface="Arial Rounded MT Bold" panose="020F0704030504030204" pitchFamily="34" charset="0"/>
              </a:rPr>
              <a:t>Draw a histogram:</a:t>
            </a:r>
            <a:endParaRPr kumimoji="0" lang="en-US" sz="2400" b="0" i="0" u="none" strike="noStrike" kern="1200" cap="none" spc="0" normalizeH="0" baseline="0" noProof="0" dirty="0">
              <a:ln>
                <a:noFill/>
              </a:ln>
              <a:solidFill>
                <a:schemeClr val="bg1"/>
              </a:solidFill>
              <a:effectLst/>
              <a:uLnTx/>
              <a:uFillTx/>
              <a:latin typeface="Arial Rounded MT Bold" panose="020F0704030504030204" pitchFamily="34" charset="0"/>
            </a:endParaRPr>
          </a:p>
        </p:txBody>
      </p:sp>
      <p:pic>
        <p:nvPicPr>
          <p:cNvPr id="4" name="Picture 3">
            <a:extLst>
              <a:ext uri="{FF2B5EF4-FFF2-40B4-BE49-F238E27FC236}">
                <a16:creationId xmlns:a16="http://schemas.microsoft.com/office/drawing/2014/main" id="{976155E5-A911-49D7-BA23-EFAFA97888EE}"/>
              </a:ext>
            </a:extLst>
          </p:cNvPr>
          <p:cNvPicPr>
            <a:picLocks noChangeAspect="1"/>
          </p:cNvPicPr>
          <p:nvPr/>
        </p:nvPicPr>
        <p:blipFill>
          <a:blip r:embed="rId5"/>
          <a:stretch>
            <a:fillRect/>
          </a:stretch>
        </p:blipFill>
        <p:spPr>
          <a:xfrm>
            <a:off x="932778" y="3464350"/>
            <a:ext cx="8103008" cy="2504935"/>
          </a:xfrm>
          <a:prstGeom prst="rect">
            <a:avLst/>
          </a:prstGeom>
        </p:spPr>
      </p:pic>
    </p:spTree>
    <p:extLst>
      <p:ext uri="{BB962C8B-B14F-4D97-AF65-F5344CB8AC3E}">
        <p14:creationId xmlns:p14="http://schemas.microsoft.com/office/powerpoint/2010/main" val="708997737"/>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Data Distribution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812800" y="1994333"/>
            <a:ext cx="8603331" cy="377453"/>
          </a:xfrm>
          <a:prstGeom prst="rect">
            <a:avLst/>
          </a:prstGeom>
        </p:spPr>
        <p:txBody>
          <a:bodyPr vert="horz" wrap="square" lIns="0" tIns="8043" rIns="0" bIns="0" rtlCol="0">
            <a:spAutoFit/>
          </a:bodyPr>
          <a:lstStyle/>
          <a:p>
            <a:pPr lvl="0" defTabSz="609630">
              <a:defRPr/>
            </a:pPr>
            <a:r>
              <a:rPr lang="en-US" sz="2400" dirty="0">
                <a:solidFill>
                  <a:schemeClr val="bg1"/>
                </a:solidFill>
                <a:latin typeface="Arial Rounded MT Bold" panose="020F0704030504030204" pitchFamily="34" charset="0"/>
              </a:rPr>
              <a:t>Result:</a:t>
            </a:r>
            <a:endParaRPr kumimoji="0" lang="en-US" sz="2400" b="0" i="0" u="none" strike="noStrike" kern="1200" cap="none" spc="0" normalizeH="0" baseline="0" noProof="0" dirty="0">
              <a:ln>
                <a:noFill/>
              </a:ln>
              <a:solidFill>
                <a:schemeClr val="bg1"/>
              </a:solidFill>
              <a:effectLst/>
              <a:uLnTx/>
              <a:uFillTx/>
              <a:latin typeface="Arial Rounded MT Bold" panose="020F0704030504030204" pitchFamily="34" charset="0"/>
            </a:endParaRPr>
          </a:p>
        </p:txBody>
      </p:sp>
      <p:pic>
        <p:nvPicPr>
          <p:cNvPr id="5" name="Picture 4">
            <a:extLst>
              <a:ext uri="{FF2B5EF4-FFF2-40B4-BE49-F238E27FC236}">
                <a16:creationId xmlns:a16="http://schemas.microsoft.com/office/drawing/2014/main" id="{F50BB69C-4271-4F26-8374-82D99233EF34}"/>
              </a:ext>
            </a:extLst>
          </p:cNvPr>
          <p:cNvPicPr>
            <a:picLocks noChangeAspect="1"/>
          </p:cNvPicPr>
          <p:nvPr/>
        </p:nvPicPr>
        <p:blipFill>
          <a:blip r:embed="rId5"/>
          <a:stretch>
            <a:fillRect/>
          </a:stretch>
        </p:blipFill>
        <p:spPr>
          <a:xfrm>
            <a:off x="812800" y="2646212"/>
            <a:ext cx="5283200" cy="3949126"/>
          </a:xfrm>
          <a:prstGeom prst="rect">
            <a:avLst/>
          </a:prstGeom>
        </p:spPr>
      </p:pic>
    </p:spTree>
    <p:extLst>
      <p:ext uri="{BB962C8B-B14F-4D97-AF65-F5344CB8AC3E}">
        <p14:creationId xmlns:p14="http://schemas.microsoft.com/office/powerpoint/2010/main" val="3416338426"/>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Data Distribution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812800" y="1994333"/>
            <a:ext cx="8603331" cy="4440104"/>
          </a:xfrm>
          <a:prstGeom prst="rect">
            <a:avLst/>
          </a:prstGeom>
        </p:spPr>
        <p:txBody>
          <a:bodyPr vert="horz" wrap="square" lIns="0" tIns="8043" rIns="0" bIns="0" rtlCol="0">
            <a:spAutoFit/>
          </a:bodyPr>
          <a:lstStyle/>
          <a:p>
            <a:pPr lvl="0" defTabSz="609630">
              <a:defRPr/>
            </a:pPr>
            <a:r>
              <a:rPr lang="en-US" sz="2400" dirty="0">
                <a:solidFill>
                  <a:schemeClr val="bg1"/>
                </a:solidFill>
                <a:latin typeface="Arial Rounded MT Bold" panose="020F0704030504030204" pitchFamily="34" charset="0"/>
              </a:rPr>
              <a:t>Histogram Explained</a:t>
            </a:r>
          </a:p>
          <a:p>
            <a:pPr lvl="0" defTabSz="609630">
              <a:defRPr/>
            </a:pPr>
            <a:r>
              <a:rPr lang="en-US" sz="2400" dirty="0">
                <a:solidFill>
                  <a:schemeClr val="bg1"/>
                </a:solidFill>
                <a:latin typeface="Arial Rounded MT Bold" panose="020F0704030504030204" pitchFamily="34" charset="0"/>
              </a:rPr>
              <a:t>We use the array from the example above to draw a histogram with 5 bars.</a:t>
            </a:r>
          </a:p>
          <a:p>
            <a:pPr lvl="0" defTabSz="609630">
              <a:defRPr/>
            </a:pPr>
            <a:endParaRPr lang="en-US" sz="2400" dirty="0">
              <a:solidFill>
                <a:schemeClr val="bg1"/>
              </a:solidFill>
              <a:latin typeface="Arial Rounded MT Bold" panose="020F0704030504030204" pitchFamily="34" charset="0"/>
            </a:endParaRPr>
          </a:p>
          <a:p>
            <a:pPr lvl="0" defTabSz="609630">
              <a:defRPr/>
            </a:pPr>
            <a:r>
              <a:rPr lang="en-US" sz="2400" dirty="0">
                <a:solidFill>
                  <a:schemeClr val="bg1"/>
                </a:solidFill>
                <a:latin typeface="Arial Rounded MT Bold" panose="020F0704030504030204" pitchFamily="34" charset="0"/>
              </a:rPr>
              <a:t>The first bar represents how many values in the array are between 0 and 1.</a:t>
            </a:r>
          </a:p>
          <a:p>
            <a:pPr lvl="0" defTabSz="609630">
              <a:defRPr/>
            </a:pPr>
            <a:endParaRPr lang="en-US" sz="2400" dirty="0">
              <a:solidFill>
                <a:schemeClr val="bg1"/>
              </a:solidFill>
              <a:latin typeface="Arial Rounded MT Bold" panose="020F0704030504030204" pitchFamily="34" charset="0"/>
            </a:endParaRPr>
          </a:p>
          <a:p>
            <a:pPr lvl="0" defTabSz="609630">
              <a:defRPr/>
            </a:pPr>
            <a:r>
              <a:rPr lang="en-US" sz="2400" dirty="0">
                <a:solidFill>
                  <a:schemeClr val="bg1"/>
                </a:solidFill>
                <a:latin typeface="Arial Rounded MT Bold" panose="020F0704030504030204" pitchFamily="34" charset="0"/>
              </a:rPr>
              <a:t>The second bar represents how many values are between 1 and 2.</a:t>
            </a:r>
          </a:p>
          <a:p>
            <a:pPr lvl="0" defTabSz="609630">
              <a:defRPr/>
            </a:pPr>
            <a:endParaRPr lang="en-US" sz="2400" dirty="0">
              <a:solidFill>
                <a:schemeClr val="bg1"/>
              </a:solidFill>
              <a:latin typeface="Arial Rounded MT Bold" panose="020F0704030504030204" pitchFamily="34" charset="0"/>
            </a:endParaRPr>
          </a:p>
          <a:p>
            <a:pPr lvl="0" defTabSz="609630">
              <a:defRPr/>
            </a:pPr>
            <a:r>
              <a:rPr lang="en-US" sz="2400" dirty="0">
                <a:solidFill>
                  <a:schemeClr val="bg1"/>
                </a:solidFill>
                <a:latin typeface="Arial Rounded MT Bold" panose="020F0704030504030204" pitchFamily="34" charset="0"/>
              </a:rPr>
              <a:t>Etc.</a:t>
            </a:r>
          </a:p>
          <a:p>
            <a:pPr lvl="0" defTabSz="609630">
              <a:defRPr/>
            </a:pPr>
            <a:endParaRPr lang="en-US" sz="2400" dirty="0">
              <a:solidFill>
                <a:schemeClr val="bg1"/>
              </a:solidFill>
              <a:latin typeface="Arial Rounded MT Bold" panose="020F0704030504030204" pitchFamily="34" charset="0"/>
            </a:endParaRPr>
          </a:p>
        </p:txBody>
      </p:sp>
    </p:spTree>
    <p:extLst>
      <p:ext uri="{BB962C8B-B14F-4D97-AF65-F5344CB8AC3E}">
        <p14:creationId xmlns:p14="http://schemas.microsoft.com/office/powerpoint/2010/main" val="200952196"/>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Data Distribution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812800" y="1994333"/>
            <a:ext cx="8603331" cy="2593445"/>
          </a:xfrm>
          <a:prstGeom prst="rect">
            <a:avLst/>
          </a:prstGeom>
        </p:spPr>
        <p:txBody>
          <a:bodyPr vert="horz" wrap="square" lIns="0" tIns="8043" rIns="0" bIns="0" rtlCol="0">
            <a:spAutoFit/>
          </a:bodyPr>
          <a:lstStyle/>
          <a:p>
            <a:pPr lvl="0" defTabSz="609630">
              <a:defRPr/>
            </a:pPr>
            <a:r>
              <a:rPr lang="en-US" sz="2400" dirty="0">
                <a:solidFill>
                  <a:schemeClr val="bg1"/>
                </a:solidFill>
                <a:latin typeface="Arial Rounded MT Bold" panose="020F0704030504030204" pitchFamily="34" charset="0"/>
              </a:rPr>
              <a:t>Which gives us this result:</a:t>
            </a:r>
          </a:p>
          <a:p>
            <a:pPr lvl="0" defTabSz="609630">
              <a:defRPr/>
            </a:pPr>
            <a:endParaRPr lang="en-US" sz="2400" dirty="0">
              <a:solidFill>
                <a:schemeClr val="bg1"/>
              </a:solidFill>
              <a:latin typeface="Arial Rounded MT Bold" panose="020F0704030504030204" pitchFamily="34" charset="0"/>
            </a:endParaRPr>
          </a:p>
          <a:p>
            <a:pPr lvl="0" defTabSz="609630">
              <a:defRPr/>
            </a:pPr>
            <a:r>
              <a:rPr lang="en-US" sz="2400" dirty="0">
                <a:solidFill>
                  <a:schemeClr val="bg1"/>
                </a:solidFill>
                <a:latin typeface="Arial Rounded MT Bold" panose="020F0704030504030204" pitchFamily="34" charset="0"/>
              </a:rPr>
              <a:t>52 values are between 0 and 1</a:t>
            </a:r>
          </a:p>
          <a:p>
            <a:pPr lvl="0" defTabSz="609630">
              <a:defRPr/>
            </a:pPr>
            <a:r>
              <a:rPr lang="en-US" sz="2400" dirty="0">
                <a:solidFill>
                  <a:schemeClr val="bg1"/>
                </a:solidFill>
                <a:latin typeface="Arial Rounded MT Bold" panose="020F0704030504030204" pitchFamily="34" charset="0"/>
              </a:rPr>
              <a:t>48 values are between 1 and 2</a:t>
            </a:r>
          </a:p>
          <a:p>
            <a:pPr lvl="0" defTabSz="609630">
              <a:defRPr/>
            </a:pPr>
            <a:r>
              <a:rPr lang="en-US" sz="2400" dirty="0">
                <a:solidFill>
                  <a:schemeClr val="bg1"/>
                </a:solidFill>
                <a:latin typeface="Arial Rounded MT Bold" panose="020F0704030504030204" pitchFamily="34" charset="0"/>
              </a:rPr>
              <a:t>49 values are between 2 and 3</a:t>
            </a:r>
          </a:p>
          <a:p>
            <a:pPr lvl="0" defTabSz="609630">
              <a:defRPr/>
            </a:pPr>
            <a:r>
              <a:rPr lang="en-US" sz="2400" dirty="0">
                <a:solidFill>
                  <a:schemeClr val="bg1"/>
                </a:solidFill>
                <a:latin typeface="Arial Rounded MT Bold" panose="020F0704030504030204" pitchFamily="34" charset="0"/>
              </a:rPr>
              <a:t>51 values are between 3 and 4</a:t>
            </a:r>
          </a:p>
          <a:p>
            <a:pPr lvl="0" defTabSz="609630">
              <a:defRPr/>
            </a:pPr>
            <a:r>
              <a:rPr lang="en-US" sz="2400" dirty="0">
                <a:solidFill>
                  <a:schemeClr val="bg1"/>
                </a:solidFill>
                <a:latin typeface="Arial Rounded MT Bold" panose="020F0704030504030204" pitchFamily="34" charset="0"/>
              </a:rPr>
              <a:t>50 values are between 4 and 5</a:t>
            </a:r>
          </a:p>
        </p:txBody>
      </p:sp>
      <p:sp>
        <p:nvSpPr>
          <p:cNvPr id="9" name="TextBox 8">
            <a:extLst>
              <a:ext uri="{FF2B5EF4-FFF2-40B4-BE49-F238E27FC236}">
                <a16:creationId xmlns:a16="http://schemas.microsoft.com/office/drawing/2014/main" id="{7EC86380-6D15-4221-AD61-C6E2B92333E6}"/>
              </a:ext>
            </a:extLst>
          </p:cNvPr>
          <p:cNvSpPr txBox="1"/>
          <p:nvPr/>
        </p:nvSpPr>
        <p:spPr>
          <a:xfrm>
            <a:off x="716622" y="4967094"/>
            <a:ext cx="7389688" cy="830997"/>
          </a:xfrm>
          <a:prstGeom prst="rect">
            <a:avLst/>
          </a:prstGeom>
          <a:noFill/>
        </p:spPr>
        <p:txBody>
          <a:bodyPr wrap="square">
            <a:spAutoFit/>
          </a:bodyPr>
          <a:lstStyle/>
          <a:p>
            <a:r>
              <a:rPr lang="en-US" sz="2400" dirty="0"/>
              <a:t>Note: The array values are random numbers and will not show the exact same result on your computer.</a:t>
            </a:r>
            <a:endParaRPr lang="en-IN" sz="2400" dirty="0"/>
          </a:p>
        </p:txBody>
      </p:sp>
    </p:spTree>
    <p:extLst>
      <p:ext uri="{BB962C8B-B14F-4D97-AF65-F5344CB8AC3E}">
        <p14:creationId xmlns:p14="http://schemas.microsoft.com/office/powerpoint/2010/main" val="4063788484"/>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Data Distribution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812800" y="1934065"/>
            <a:ext cx="10057993" cy="2593445"/>
          </a:xfrm>
          <a:prstGeom prst="rect">
            <a:avLst/>
          </a:prstGeom>
        </p:spPr>
        <p:txBody>
          <a:bodyPr vert="horz" wrap="square" lIns="0" tIns="8043" rIns="0" bIns="0" rtlCol="0">
            <a:spAutoFit/>
          </a:bodyPr>
          <a:lstStyle/>
          <a:p>
            <a:pPr lvl="0" defTabSz="609630">
              <a:defRPr/>
            </a:pPr>
            <a:r>
              <a:rPr lang="en-US" sz="2400" dirty="0">
                <a:solidFill>
                  <a:srgbClr val="FFC000"/>
                </a:solidFill>
                <a:latin typeface="Arial Rounded MT Bold" panose="020F0704030504030204" pitchFamily="34" charset="0"/>
              </a:rPr>
              <a:t>Big Data Distributions</a:t>
            </a:r>
          </a:p>
          <a:p>
            <a:pPr lvl="0" defTabSz="609630">
              <a:defRPr/>
            </a:pPr>
            <a:r>
              <a:rPr lang="en-US" sz="2400" dirty="0">
                <a:solidFill>
                  <a:schemeClr val="bg1"/>
                </a:solidFill>
                <a:latin typeface="Arial Rounded MT Bold" panose="020F0704030504030204" pitchFamily="34" charset="0"/>
              </a:rPr>
              <a:t>An array containing 250 values is not considered very big, but now you know how to create a random set of values, and by changing the parameters, you can create the data set as big as you want.</a:t>
            </a:r>
          </a:p>
          <a:p>
            <a:pPr lvl="0" defTabSz="609630">
              <a:defRPr/>
            </a:pPr>
            <a:r>
              <a:rPr lang="en-US" sz="2400" dirty="0">
                <a:solidFill>
                  <a:srgbClr val="FFC000"/>
                </a:solidFill>
                <a:latin typeface="Arial Rounded MT Bold" panose="020F0704030504030204" pitchFamily="34" charset="0"/>
              </a:rPr>
              <a:t>Example</a:t>
            </a:r>
          </a:p>
          <a:p>
            <a:pPr lvl="0" defTabSz="609630">
              <a:defRPr/>
            </a:pPr>
            <a:r>
              <a:rPr lang="en-US" sz="2400" dirty="0">
                <a:solidFill>
                  <a:schemeClr val="bg1"/>
                </a:solidFill>
                <a:latin typeface="Arial Rounded MT Bold" panose="020F0704030504030204" pitchFamily="34" charset="0"/>
              </a:rPr>
              <a:t>Create an array with 100000 random numbers, and display them using a histogram with 100 bars:</a:t>
            </a:r>
          </a:p>
        </p:txBody>
      </p:sp>
      <p:pic>
        <p:nvPicPr>
          <p:cNvPr id="4" name="Picture 3">
            <a:extLst>
              <a:ext uri="{FF2B5EF4-FFF2-40B4-BE49-F238E27FC236}">
                <a16:creationId xmlns:a16="http://schemas.microsoft.com/office/drawing/2014/main" id="{61266892-1CF2-4524-90E6-8F7910B65735}"/>
              </a:ext>
            </a:extLst>
          </p:cNvPr>
          <p:cNvPicPr>
            <a:picLocks noChangeAspect="1"/>
          </p:cNvPicPr>
          <p:nvPr/>
        </p:nvPicPr>
        <p:blipFill>
          <a:blip r:embed="rId5"/>
          <a:stretch>
            <a:fillRect/>
          </a:stretch>
        </p:blipFill>
        <p:spPr>
          <a:xfrm>
            <a:off x="812800" y="4636233"/>
            <a:ext cx="6379110" cy="2076140"/>
          </a:xfrm>
          <a:prstGeom prst="rect">
            <a:avLst/>
          </a:prstGeom>
        </p:spPr>
      </p:pic>
    </p:spTree>
    <p:extLst>
      <p:ext uri="{BB962C8B-B14F-4D97-AF65-F5344CB8AC3E}">
        <p14:creationId xmlns:p14="http://schemas.microsoft.com/office/powerpoint/2010/main" val="2831536382"/>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Data Distribution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812800" y="1934065"/>
            <a:ext cx="9050391" cy="4440104"/>
          </a:xfrm>
          <a:prstGeom prst="rect">
            <a:avLst/>
          </a:prstGeom>
        </p:spPr>
        <p:txBody>
          <a:bodyPr vert="horz" wrap="square" lIns="0" tIns="8043" rIns="0" bIns="0" rtlCol="0">
            <a:spAutoFit/>
          </a:bodyPr>
          <a:lstStyle/>
          <a:p>
            <a:pPr lvl="0" defTabSz="609630">
              <a:defRPr/>
            </a:pPr>
            <a:r>
              <a:rPr lang="en-US" sz="2400" dirty="0">
                <a:solidFill>
                  <a:srgbClr val="FFC000"/>
                </a:solidFill>
                <a:latin typeface="Arial Rounded MT Bold" panose="020F0704030504030204" pitchFamily="34" charset="0"/>
              </a:rPr>
              <a:t>Normal Data Distribution</a:t>
            </a:r>
          </a:p>
          <a:p>
            <a:pPr lvl="0" defTabSz="609630">
              <a:defRPr/>
            </a:pPr>
            <a:r>
              <a:rPr lang="en-US" sz="2400" dirty="0">
                <a:solidFill>
                  <a:schemeClr val="bg1"/>
                </a:solidFill>
                <a:latin typeface="Arial Rounded MT Bold" panose="020F0704030504030204" pitchFamily="34" charset="0"/>
              </a:rPr>
              <a:t>In the previous chapter we learned how to create a completely random array, of a given size, and between two given values.</a:t>
            </a:r>
          </a:p>
          <a:p>
            <a:pPr lvl="0" defTabSz="609630">
              <a:defRPr/>
            </a:pPr>
            <a:endParaRPr lang="en-US" sz="2400" dirty="0">
              <a:solidFill>
                <a:schemeClr val="bg1"/>
              </a:solidFill>
              <a:latin typeface="Arial Rounded MT Bold" panose="020F0704030504030204" pitchFamily="34" charset="0"/>
            </a:endParaRPr>
          </a:p>
          <a:p>
            <a:pPr lvl="0" defTabSz="609630">
              <a:defRPr/>
            </a:pPr>
            <a:r>
              <a:rPr lang="en-US" sz="2400" dirty="0">
                <a:solidFill>
                  <a:schemeClr val="bg1"/>
                </a:solidFill>
                <a:latin typeface="Arial Rounded MT Bold" panose="020F0704030504030204" pitchFamily="34" charset="0"/>
              </a:rPr>
              <a:t>In this chapter we will learn how to create an array where the values are concentrated around a given value.</a:t>
            </a:r>
          </a:p>
          <a:p>
            <a:pPr lvl="0" defTabSz="609630">
              <a:defRPr/>
            </a:pPr>
            <a:endParaRPr lang="en-US" sz="2400" dirty="0">
              <a:solidFill>
                <a:schemeClr val="bg1"/>
              </a:solidFill>
              <a:latin typeface="Arial Rounded MT Bold" panose="020F0704030504030204" pitchFamily="34" charset="0"/>
            </a:endParaRPr>
          </a:p>
          <a:p>
            <a:pPr lvl="0" defTabSz="609630">
              <a:defRPr/>
            </a:pPr>
            <a:r>
              <a:rPr lang="en-US" sz="2400" dirty="0">
                <a:solidFill>
                  <a:schemeClr val="bg1"/>
                </a:solidFill>
                <a:latin typeface="Arial Rounded MT Bold" panose="020F0704030504030204" pitchFamily="34" charset="0"/>
              </a:rPr>
              <a:t>In probability theory this kind of data distribution is known as the normal data distribution, or the Gaussian data distribution, after the mathematician Carl Friedrich Gauss who came up with the formula of this data distribution.</a:t>
            </a:r>
          </a:p>
        </p:txBody>
      </p:sp>
    </p:spTree>
    <p:extLst>
      <p:ext uri="{BB962C8B-B14F-4D97-AF65-F5344CB8AC3E}">
        <p14:creationId xmlns:p14="http://schemas.microsoft.com/office/powerpoint/2010/main" val="1383479105"/>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Data Distribution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812800" y="2203425"/>
            <a:ext cx="9050391" cy="746785"/>
          </a:xfrm>
          <a:prstGeom prst="rect">
            <a:avLst/>
          </a:prstGeom>
        </p:spPr>
        <p:txBody>
          <a:bodyPr vert="horz" wrap="square" lIns="0" tIns="8043" rIns="0" bIns="0" rtlCol="0">
            <a:spAutoFit/>
          </a:bodyPr>
          <a:lstStyle/>
          <a:p>
            <a:pPr lvl="0" defTabSz="609630">
              <a:defRPr/>
            </a:pPr>
            <a:r>
              <a:rPr lang="en-US" sz="2400" dirty="0">
                <a:solidFill>
                  <a:schemeClr val="bg1"/>
                </a:solidFill>
                <a:latin typeface="Arial Rounded MT Bold" panose="020F0704030504030204" pitchFamily="34" charset="0"/>
              </a:rPr>
              <a:t>Example</a:t>
            </a:r>
          </a:p>
          <a:p>
            <a:pPr lvl="0" defTabSz="609630">
              <a:defRPr/>
            </a:pPr>
            <a:r>
              <a:rPr lang="en-US" sz="2400" dirty="0">
                <a:solidFill>
                  <a:schemeClr val="bg1"/>
                </a:solidFill>
                <a:latin typeface="Arial Rounded MT Bold" panose="020F0704030504030204" pitchFamily="34" charset="0"/>
              </a:rPr>
              <a:t>A typical normal data distribution:</a:t>
            </a:r>
          </a:p>
        </p:txBody>
      </p:sp>
      <p:pic>
        <p:nvPicPr>
          <p:cNvPr id="4" name="Picture 3">
            <a:extLst>
              <a:ext uri="{FF2B5EF4-FFF2-40B4-BE49-F238E27FC236}">
                <a16:creationId xmlns:a16="http://schemas.microsoft.com/office/drawing/2014/main" id="{1EC94562-1252-451D-9508-87D391E72DC4}"/>
              </a:ext>
            </a:extLst>
          </p:cNvPr>
          <p:cNvPicPr>
            <a:picLocks noChangeAspect="1"/>
          </p:cNvPicPr>
          <p:nvPr/>
        </p:nvPicPr>
        <p:blipFill>
          <a:blip r:embed="rId5"/>
          <a:stretch>
            <a:fillRect/>
          </a:stretch>
        </p:blipFill>
        <p:spPr>
          <a:xfrm>
            <a:off x="812800" y="3421117"/>
            <a:ext cx="7859224" cy="2702281"/>
          </a:xfrm>
          <a:prstGeom prst="rect">
            <a:avLst/>
          </a:prstGeom>
        </p:spPr>
      </p:pic>
    </p:spTree>
    <p:extLst>
      <p:ext uri="{BB962C8B-B14F-4D97-AF65-F5344CB8AC3E}">
        <p14:creationId xmlns:p14="http://schemas.microsoft.com/office/powerpoint/2010/main" val="1935726837"/>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Data Distribution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812800" y="2203425"/>
            <a:ext cx="9050391" cy="377453"/>
          </a:xfrm>
          <a:prstGeom prst="rect">
            <a:avLst/>
          </a:prstGeom>
        </p:spPr>
        <p:txBody>
          <a:bodyPr vert="horz" wrap="square" lIns="0" tIns="8043" rIns="0" bIns="0" rtlCol="0">
            <a:spAutoFit/>
          </a:bodyPr>
          <a:lstStyle/>
          <a:p>
            <a:pPr lvl="0" defTabSz="609630">
              <a:defRPr/>
            </a:pPr>
            <a:r>
              <a:rPr lang="en-US" sz="2400" dirty="0">
                <a:solidFill>
                  <a:schemeClr val="bg1"/>
                </a:solidFill>
                <a:latin typeface="Arial Rounded MT Bold" panose="020F0704030504030204" pitchFamily="34" charset="0"/>
              </a:rPr>
              <a:t>Result:</a:t>
            </a:r>
          </a:p>
        </p:txBody>
      </p:sp>
      <p:pic>
        <p:nvPicPr>
          <p:cNvPr id="5" name="Picture 4">
            <a:extLst>
              <a:ext uri="{FF2B5EF4-FFF2-40B4-BE49-F238E27FC236}">
                <a16:creationId xmlns:a16="http://schemas.microsoft.com/office/drawing/2014/main" id="{01531B3E-3F89-47BA-860F-D6822301B34E}"/>
              </a:ext>
            </a:extLst>
          </p:cNvPr>
          <p:cNvPicPr>
            <a:picLocks noChangeAspect="1"/>
          </p:cNvPicPr>
          <p:nvPr/>
        </p:nvPicPr>
        <p:blipFill>
          <a:blip r:embed="rId5"/>
          <a:stretch>
            <a:fillRect/>
          </a:stretch>
        </p:blipFill>
        <p:spPr>
          <a:xfrm>
            <a:off x="812800" y="2727937"/>
            <a:ext cx="5491056" cy="3975120"/>
          </a:xfrm>
          <a:prstGeom prst="rect">
            <a:avLst/>
          </a:prstGeom>
        </p:spPr>
      </p:pic>
    </p:spTree>
    <p:extLst>
      <p:ext uri="{BB962C8B-B14F-4D97-AF65-F5344CB8AC3E}">
        <p14:creationId xmlns:p14="http://schemas.microsoft.com/office/powerpoint/2010/main" val="2510386585"/>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Standard Deviation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32778" y="2375819"/>
            <a:ext cx="8603331" cy="3332108"/>
          </a:xfrm>
          <a:prstGeom prst="rect">
            <a:avLst/>
          </a:prstGeom>
        </p:spPr>
        <p:txBody>
          <a:bodyPr vert="horz" wrap="square" lIns="0" tIns="8043" rIns="0" bIns="0" rtlCol="0">
            <a:spAutoFit/>
          </a:bodyPr>
          <a:lstStyle/>
          <a:p>
            <a:pPr lvl="0" defTabSz="609630">
              <a:defRPr/>
            </a:pPr>
            <a:r>
              <a:rPr lang="en-US" sz="2400" dirty="0">
                <a:solidFill>
                  <a:prstClr val="white"/>
                </a:solidFill>
                <a:latin typeface="Arial Rounded MT Bold" panose="020F0704030504030204" pitchFamily="34" charset="0"/>
              </a:rPr>
              <a:t>What is Standard Deviation?</a:t>
            </a:r>
          </a:p>
          <a:p>
            <a:pPr lvl="0" defTabSz="609630">
              <a:defRPr/>
            </a:pPr>
            <a:r>
              <a:rPr lang="en-US" sz="2400" dirty="0">
                <a:solidFill>
                  <a:prstClr val="white"/>
                </a:solidFill>
                <a:latin typeface="Arial Rounded MT Bold" panose="020F0704030504030204" pitchFamily="34" charset="0"/>
              </a:rPr>
              <a:t>Standard deviation is a number that describes how spread out the values are.</a:t>
            </a:r>
          </a:p>
          <a:p>
            <a:pPr lvl="0" defTabSz="609630">
              <a:defRPr/>
            </a:pPr>
            <a:endParaRPr lang="en-US" sz="2400" dirty="0">
              <a:solidFill>
                <a:prstClr val="white"/>
              </a:solidFill>
              <a:latin typeface="Arial Rounded MT Bold" panose="020F0704030504030204" pitchFamily="34" charset="0"/>
            </a:endParaRPr>
          </a:p>
          <a:p>
            <a:pPr lvl="0" defTabSz="609630">
              <a:defRPr/>
            </a:pPr>
            <a:r>
              <a:rPr lang="en-US" sz="2400" dirty="0">
                <a:solidFill>
                  <a:prstClr val="white"/>
                </a:solidFill>
                <a:latin typeface="Arial Rounded MT Bold" panose="020F0704030504030204" pitchFamily="34" charset="0"/>
              </a:rPr>
              <a:t>A low standard deviation means that most of the numbers are close to the mean (average) value.</a:t>
            </a:r>
          </a:p>
          <a:p>
            <a:pPr lvl="0" defTabSz="609630">
              <a:defRPr/>
            </a:pPr>
            <a:endParaRPr lang="en-US" sz="2400" dirty="0">
              <a:solidFill>
                <a:prstClr val="white"/>
              </a:solidFill>
              <a:latin typeface="Arial Rounded MT Bold" panose="020F0704030504030204" pitchFamily="34" charset="0"/>
            </a:endParaRPr>
          </a:p>
          <a:p>
            <a:pPr lvl="0" defTabSz="609630">
              <a:defRPr/>
            </a:pPr>
            <a:r>
              <a:rPr lang="en-US" sz="2400" dirty="0">
                <a:solidFill>
                  <a:prstClr val="white"/>
                </a:solidFill>
                <a:latin typeface="Arial Rounded MT Bold" panose="020F0704030504030204" pitchFamily="34" charset="0"/>
              </a:rPr>
              <a:t>A high standard deviation means that the values are spread out over a wider range.</a:t>
            </a:r>
            <a:endParaRPr kumimoji="0" lang="en-US" sz="2400" b="0" i="0" u="none" strike="noStrike" kern="1200" cap="none" spc="0" normalizeH="0" baseline="0" noProof="0" dirty="0">
              <a:ln>
                <a:noFill/>
              </a:ln>
              <a:solidFill>
                <a:prstClr val="white"/>
              </a:solidFill>
              <a:effectLst/>
              <a:uLnTx/>
              <a:uFillTx/>
              <a:latin typeface="Arial Rounded MT Bold" panose="020F0704030504030204" pitchFamily="34" charset="0"/>
              <a:ea typeface="+mn-ea"/>
              <a:cs typeface="+mn-cs"/>
            </a:endParaRPr>
          </a:p>
        </p:txBody>
      </p:sp>
    </p:spTree>
    <p:extLst>
      <p:ext uri="{BB962C8B-B14F-4D97-AF65-F5344CB8AC3E}">
        <p14:creationId xmlns:p14="http://schemas.microsoft.com/office/powerpoint/2010/main" val="146483983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Data Distribution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812800" y="2046199"/>
            <a:ext cx="9050391" cy="4440104"/>
          </a:xfrm>
          <a:prstGeom prst="rect">
            <a:avLst/>
          </a:prstGeom>
        </p:spPr>
        <p:txBody>
          <a:bodyPr vert="horz" wrap="square" lIns="0" tIns="8043" rIns="0" bIns="0" rtlCol="0">
            <a:spAutoFit/>
          </a:bodyPr>
          <a:lstStyle/>
          <a:p>
            <a:pPr lvl="0" defTabSz="609630">
              <a:defRPr/>
            </a:pPr>
            <a:r>
              <a:rPr lang="en-US" sz="2400" dirty="0">
                <a:solidFill>
                  <a:srgbClr val="FFFF00"/>
                </a:solidFill>
                <a:latin typeface="Arial Rounded MT Bold" panose="020F0704030504030204" pitchFamily="34" charset="0"/>
              </a:rPr>
              <a:t>Histogram Explained</a:t>
            </a:r>
          </a:p>
          <a:p>
            <a:pPr lvl="0" defTabSz="609630">
              <a:defRPr/>
            </a:pPr>
            <a:r>
              <a:rPr lang="en-US" sz="2400" dirty="0">
                <a:solidFill>
                  <a:schemeClr val="bg1"/>
                </a:solidFill>
                <a:latin typeface="Arial Rounded MT Bold" panose="020F0704030504030204" pitchFamily="34" charset="0"/>
              </a:rPr>
              <a:t>We use the array from the </a:t>
            </a:r>
            <a:r>
              <a:rPr lang="en-US" sz="2400" dirty="0" err="1">
                <a:solidFill>
                  <a:schemeClr val="bg1"/>
                </a:solidFill>
                <a:latin typeface="Arial Rounded MT Bold" panose="020F0704030504030204" pitchFamily="34" charset="0"/>
              </a:rPr>
              <a:t>numpy.random.normal</a:t>
            </a:r>
            <a:r>
              <a:rPr lang="en-US" sz="2400" dirty="0">
                <a:solidFill>
                  <a:schemeClr val="bg1"/>
                </a:solidFill>
                <a:latin typeface="Arial Rounded MT Bold" panose="020F0704030504030204" pitchFamily="34" charset="0"/>
              </a:rPr>
              <a:t>() method, with 100000 values,  to draw a histogram with 100 bars.</a:t>
            </a:r>
          </a:p>
          <a:p>
            <a:pPr lvl="0" defTabSz="609630">
              <a:defRPr/>
            </a:pPr>
            <a:endParaRPr lang="en-US" sz="2400" dirty="0">
              <a:solidFill>
                <a:schemeClr val="bg1"/>
              </a:solidFill>
              <a:latin typeface="Arial Rounded MT Bold" panose="020F0704030504030204" pitchFamily="34" charset="0"/>
            </a:endParaRPr>
          </a:p>
          <a:p>
            <a:pPr lvl="0" defTabSz="609630">
              <a:defRPr/>
            </a:pPr>
            <a:r>
              <a:rPr lang="en-US" sz="2400" dirty="0">
                <a:solidFill>
                  <a:schemeClr val="bg1"/>
                </a:solidFill>
                <a:latin typeface="Arial Rounded MT Bold" panose="020F0704030504030204" pitchFamily="34" charset="0"/>
              </a:rPr>
              <a:t>We specify that the mean value is 5.0, and the standard deviation is 1.0.</a:t>
            </a:r>
          </a:p>
          <a:p>
            <a:pPr lvl="0" defTabSz="609630">
              <a:defRPr/>
            </a:pPr>
            <a:endParaRPr lang="en-US" sz="2400" dirty="0">
              <a:solidFill>
                <a:schemeClr val="bg1"/>
              </a:solidFill>
              <a:latin typeface="Arial Rounded MT Bold" panose="020F0704030504030204" pitchFamily="34" charset="0"/>
            </a:endParaRPr>
          </a:p>
          <a:p>
            <a:pPr lvl="0" defTabSz="609630">
              <a:defRPr/>
            </a:pPr>
            <a:r>
              <a:rPr lang="en-US" sz="2400" dirty="0">
                <a:solidFill>
                  <a:schemeClr val="bg1"/>
                </a:solidFill>
                <a:latin typeface="Arial Rounded MT Bold" panose="020F0704030504030204" pitchFamily="34" charset="0"/>
              </a:rPr>
              <a:t>Meaning that the values should be concentrated around 5.0, and rarely further away than 1.0 from the mean.</a:t>
            </a:r>
          </a:p>
          <a:p>
            <a:pPr lvl="0" defTabSz="609630">
              <a:defRPr/>
            </a:pPr>
            <a:endParaRPr lang="en-US" sz="2400" dirty="0">
              <a:solidFill>
                <a:schemeClr val="bg1"/>
              </a:solidFill>
              <a:latin typeface="Arial Rounded MT Bold" panose="020F0704030504030204" pitchFamily="34" charset="0"/>
            </a:endParaRPr>
          </a:p>
          <a:p>
            <a:pPr lvl="0" defTabSz="609630">
              <a:defRPr/>
            </a:pPr>
            <a:r>
              <a:rPr lang="en-US" sz="2400" dirty="0">
                <a:solidFill>
                  <a:schemeClr val="bg1"/>
                </a:solidFill>
                <a:latin typeface="Arial Rounded MT Bold" panose="020F0704030504030204" pitchFamily="34" charset="0"/>
              </a:rPr>
              <a:t>And as you can see from the histogram, most values are between 4.0 and 6.0, with a top at approximately 5.0.</a:t>
            </a:r>
          </a:p>
        </p:txBody>
      </p:sp>
    </p:spTree>
    <p:extLst>
      <p:ext uri="{BB962C8B-B14F-4D97-AF65-F5344CB8AC3E}">
        <p14:creationId xmlns:p14="http://schemas.microsoft.com/office/powerpoint/2010/main" val="958844392"/>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Scatter Plot</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812800" y="2046199"/>
            <a:ext cx="9050391" cy="1116117"/>
          </a:xfrm>
          <a:prstGeom prst="rect">
            <a:avLst/>
          </a:prstGeom>
        </p:spPr>
        <p:txBody>
          <a:bodyPr vert="horz" wrap="square" lIns="0" tIns="8043" rIns="0" bIns="0" rtlCol="0">
            <a:spAutoFit/>
          </a:bodyPr>
          <a:lstStyle/>
          <a:p>
            <a:pPr lvl="0" defTabSz="609630">
              <a:defRPr/>
            </a:pPr>
            <a:r>
              <a:rPr lang="en-US" sz="2400" dirty="0">
                <a:solidFill>
                  <a:srgbClr val="FFFF00"/>
                </a:solidFill>
                <a:latin typeface="Arial Rounded MT Bold" panose="020F0704030504030204" pitchFamily="34" charset="0"/>
              </a:rPr>
              <a:t>Scatter Plot</a:t>
            </a:r>
          </a:p>
          <a:p>
            <a:pPr lvl="0" defTabSz="609630">
              <a:defRPr/>
            </a:pPr>
            <a:r>
              <a:rPr lang="en-US" sz="2400" dirty="0">
                <a:solidFill>
                  <a:srgbClr val="FFFF00"/>
                </a:solidFill>
                <a:latin typeface="Arial Rounded MT Bold" panose="020F0704030504030204" pitchFamily="34" charset="0"/>
              </a:rPr>
              <a:t>A scatter plot is a diagram where each value in the data set is represented by a dot.</a:t>
            </a:r>
            <a:endParaRPr lang="en-US" sz="2400" dirty="0">
              <a:solidFill>
                <a:schemeClr val="bg1"/>
              </a:solidFill>
              <a:latin typeface="Arial Rounded MT Bold" panose="020F0704030504030204" pitchFamily="34" charset="0"/>
            </a:endParaRPr>
          </a:p>
        </p:txBody>
      </p:sp>
      <p:pic>
        <p:nvPicPr>
          <p:cNvPr id="4" name="Picture 3">
            <a:extLst>
              <a:ext uri="{FF2B5EF4-FFF2-40B4-BE49-F238E27FC236}">
                <a16:creationId xmlns:a16="http://schemas.microsoft.com/office/drawing/2014/main" id="{384F5A2B-9127-4D27-AD36-2912D48125A4}"/>
              </a:ext>
            </a:extLst>
          </p:cNvPr>
          <p:cNvPicPr>
            <a:picLocks noChangeAspect="1"/>
          </p:cNvPicPr>
          <p:nvPr/>
        </p:nvPicPr>
        <p:blipFill>
          <a:blip r:embed="rId5"/>
          <a:stretch>
            <a:fillRect/>
          </a:stretch>
        </p:blipFill>
        <p:spPr>
          <a:xfrm>
            <a:off x="737920" y="3296000"/>
            <a:ext cx="4306691" cy="3335686"/>
          </a:xfrm>
          <a:prstGeom prst="rect">
            <a:avLst/>
          </a:prstGeom>
        </p:spPr>
      </p:pic>
    </p:spTree>
    <p:extLst>
      <p:ext uri="{BB962C8B-B14F-4D97-AF65-F5344CB8AC3E}">
        <p14:creationId xmlns:p14="http://schemas.microsoft.com/office/powerpoint/2010/main" val="2691168267"/>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Scatter Plot</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812800" y="2046199"/>
            <a:ext cx="9050391" cy="1116117"/>
          </a:xfrm>
          <a:prstGeom prst="rect">
            <a:avLst/>
          </a:prstGeom>
        </p:spPr>
        <p:txBody>
          <a:bodyPr vert="horz" wrap="square" lIns="0" tIns="8043" rIns="0" bIns="0" rtlCol="0">
            <a:spAutoFit/>
          </a:bodyPr>
          <a:lstStyle/>
          <a:p>
            <a:pPr lvl="0" defTabSz="609630">
              <a:defRPr/>
            </a:pPr>
            <a:r>
              <a:rPr lang="en-US" sz="2400" dirty="0">
                <a:solidFill>
                  <a:schemeClr val="bg1"/>
                </a:solidFill>
                <a:latin typeface="Arial Rounded MT Bold" panose="020F0704030504030204" pitchFamily="34" charset="0"/>
              </a:rPr>
              <a:t>The Matplotlib module has a method for drawing scatter plots, it needs two arrays of the same length, one for the values of the x-axis, and one for the values of the y-axis:</a:t>
            </a:r>
          </a:p>
        </p:txBody>
      </p:sp>
      <p:pic>
        <p:nvPicPr>
          <p:cNvPr id="5" name="Picture 4">
            <a:extLst>
              <a:ext uri="{FF2B5EF4-FFF2-40B4-BE49-F238E27FC236}">
                <a16:creationId xmlns:a16="http://schemas.microsoft.com/office/drawing/2014/main" id="{C073943E-826B-4C5C-9ED3-62B40A9B0D76}"/>
              </a:ext>
            </a:extLst>
          </p:cNvPr>
          <p:cNvPicPr>
            <a:picLocks noChangeAspect="1"/>
          </p:cNvPicPr>
          <p:nvPr/>
        </p:nvPicPr>
        <p:blipFill>
          <a:blip r:embed="rId5"/>
          <a:stretch>
            <a:fillRect/>
          </a:stretch>
        </p:blipFill>
        <p:spPr>
          <a:xfrm>
            <a:off x="812800" y="3357348"/>
            <a:ext cx="6810375" cy="1143000"/>
          </a:xfrm>
          <a:prstGeom prst="rect">
            <a:avLst/>
          </a:prstGeom>
        </p:spPr>
      </p:pic>
      <p:sp>
        <p:nvSpPr>
          <p:cNvPr id="14" name="object 4">
            <a:extLst>
              <a:ext uri="{FF2B5EF4-FFF2-40B4-BE49-F238E27FC236}">
                <a16:creationId xmlns:a16="http://schemas.microsoft.com/office/drawing/2014/main" id="{EF05DC18-1CAE-4B0C-8B79-1DA64D9F1BD7}"/>
              </a:ext>
            </a:extLst>
          </p:cNvPr>
          <p:cNvSpPr txBox="1"/>
          <p:nvPr/>
        </p:nvSpPr>
        <p:spPr>
          <a:xfrm>
            <a:off x="770562" y="4808663"/>
            <a:ext cx="9050391" cy="1116117"/>
          </a:xfrm>
          <a:prstGeom prst="rect">
            <a:avLst/>
          </a:prstGeom>
        </p:spPr>
        <p:txBody>
          <a:bodyPr vert="horz" wrap="square" lIns="0" tIns="8043" rIns="0" bIns="0" rtlCol="0">
            <a:spAutoFit/>
          </a:bodyPr>
          <a:lstStyle/>
          <a:p>
            <a:pPr lvl="0" defTabSz="609630">
              <a:defRPr/>
            </a:pPr>
            <a:r>
              <a:rPr lang="en-US" sz="2400" dirty="0">
                <a:solidFill>
                  <a:schemeClr val="bg1"/>
                </a:solidFill>
                <a:latin typeface="Arial Rounded MT Bold" panose="020F0704030504030204" pitchFamily="34" charset="0"/>
              </a:rPr>
              <a:t>The x array represents the age of each car.</a:t>
            </a:r>
          </a:p>
          <a:p>
            <a:pPr lvl="0" defTabSz="609630">
              <a:defRPr/>
            </a:pPr>
            <a:endParaRPr lang="en-US" sz="2400" dirty="0">
              <a:solidFill>
                <a:schemeClr val="bg1"/>
              </a:solidFill>
              <a:latin typeface="Arial Rounded MT Bold" panose="020F0704030504030204" pitchFamily="34" charset="0"/>
            </a:endParaRPr>
          </a:p>
          <a:p>
            <a:pPr lvl="0" defTabSz="609630">
              <a:defRPr/>
            </a:pPr>
            <a:r>
              <a:rPr lang="en-US" sz="2400" dirty="0">
                <a:solidFill>
                  <a:schemeClr val="bg1"/>
                </a:solidFill>
                <a:latin typeface="Arial Rounded MT Bold" panose="020F0704030504030204" pitchFamily="34" charset="0"/>
              </a:rPr>
              <a:t>The y array represents the speed of each car.</a:t>
            </a:r>
          </a:p>
        </p:txBody>
      </p:sp>
    </p:spTree>
    <p:extLst>
      <p:ext uri="{BB962C8B-B14F-4D97-AF65-F5344CB8AC3E}">
        <p14:creationId xmlns:p14="http://schemas.microsoft.com/office/powerpoint/2010/main" val="2212236190"/>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0-#ppt_w/2"/>
                                          </p:val>
                                        </p:tav>
                                        <p:tav tm="100000">
                                          <p:val>
                                            <p:strVal val="#ppt_x"/>
                                          </p:val>
                                        </p:tav>
                                      </p:tavLst>
                                    </p:anim>
                                    <p:anim calcmode="lin" valueType="num">
                                      <p:cBhvr additive="base">
                                        <p:cTn id="20"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Scatter Plot</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812800" y="2046199"/>
            <a:ext cx="9050391" cy="746785"/>
          </a:xfrm>
          <a:prstGeom prst="rect">
            <a:avLst/>
          </a:prstGeom>
        </p:spPr>
        <p:txBody>
          <a:bodyPr vert="horz" wrap="square" lIns="0" tIns="8043" rIns="0" bIns="0" rtlCol="0">
            <a:spAutoFit/>
          </a:bodyPr>
          <a:lstStyle/>
          <a:p>
            <a:pPr lvl="0" defTabSz="609630">
              <a:defRPr/>
            </a:pPr>
            <a:r>
              <a:rPr lang="en-US" sz="2400" dirty="0">
                <a:solidFill>
                  <a:schemeClr val="bg1"/>
                </a:solidFill>
                <a:latin typeface="Arial Rounded MT Bold" panose="020F0704030504030204" pitchFamily="34" charset="0"/>
              </a:rPr>
              <a:t>Example</a:t>
            </a:r>
          </a:p>
          <a:p>
            <a:pPr lvl="0" defTabSz="609630">
              <a:defRPr/>
            </a:pPr>
            <a:r>
              <a:rPr lang="en-US" sz="2400" dirty="0">
                <a:solidFill>
                  <a:schemeClr val="bg1"/>
                </a:solidFill>
                <a:latin typeface="Arial Rounded MT Bold" panose="020F0704030504030204" pitchFamily="34" charset="0"/>
              </a:rPr>
              <a:t>Use the scatter() method to draw a scatter plot diagram:</a:t>
            </a:r>
          </a:p>
        </p:txBody>
      </p:sp>
      <p:pic>
        <p:nvPicPr>
          <p:cNvPr id="5" name="Picture 4">
            <a:extLst>
              <a:ext uri="{FF2B5EF4-FFF2-40B4-BE49-F238E27FC236}">
                <a16:creationId xmlns:a16="http://schemas.microsoft.com/office/drawing/2014/main" id="{92CF20A9-7889-4E98-8B6D-4F3FDE96E172}"/>
              </a:ext>
            </a:extLst>
          </p:cNvPr>
          <p:cNvPicPr>
            <a:picLocks noChangeAspect="1"/>
          </p:cNvPicPr>
          <p:nvPr/>
        </p:nvPicPr>
        <p:blipFill>
          <a:blip r:embed="rId5"/>
          <a:stretch>
            <a:fillRect/>
          </a:stretch>
        </p:blipFill>
        <p:spPr>
          <a:xfrm>
            <a:off x="812800" y="3209904"/>
            <a:ext cx="7686675" cy="2409825"/>
          </a:xfrm>
          <a:prstGeom prst="rect">
            <a:avLst/>
          </a:prstGeom>
        </p:spPr>
      </p:pic>
    </p:spTree>
    <p:extLst>
      <p:ext uri="{BB962C8B-B14F-4D97-AF65-F5344CB8AC3E}">
        <p14:creationId xmlns:p14="http://schemas.microsoft.com/office/powerpoint/2010/main" val="3836063711"/>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Scatter Plot</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812800" y="2046199"/>
            <a:ext cx="9050391" cy="377453"/>
          </a:xfrm>
          <a:prstGeom prst="rect">
            <a:avLst/>
          </a:prstGeom>
        </p:spPr>
        <p:txBody>
          <a:bodyPr vert="horz" wrap="square" lIns="0" tIns="8043" rIns="0" bIns="0" rtlCol="0">
            <a:spAutoFit/>
          </a:bodyPr>
          <a:lstStyle/>
          <a:p>
            <a:pPr lvl="0" defTabSz="609630">
              <a:defRPr/>
            </a:pPr>
            <a:r>
              <a:rPr lang="en-US" sz="2400" dirty="0">
                <a:solidFill>
                  <a:schemeClr val="bg1"/>
                </a:solidFill>
                <a:latin typeface="Arial Rounded MT Bold" panose="020F0704030504030204" pitchFamily="34" charset="0"/>
              </a:rPr>
              <a:t>Result:</a:t>
            </a:r>
          </a:p>
        </p:txBody>
      </p:sp>
      <p:pic>
        <p:nvPicPr>
          <p:cNvPr id="4" name="Picture 3">
            <a:extLst>
              <a:ext uri="{FF2B5EF4-FFF2-40B4-BE49-F238E27FC236}">
                <a16:creationId xmlns:a16="http://schemas.microsoft.com/office/drawing/2014/main" id="{3F4F308C-0CAD-45CB-9A09-BA2040E90DD1}"/>
              </a:ext>
            </a:extLst>
          </p:cNvPr>
          <p:cNvPicPr>
            <a:picLocks noChangeAspect="1"/>
          </p:cNvPicPr>
          <p:nvPr/>
        </p:nvPicPr>
        <p:blipFill>
          <a:blip r:embed="rId5"/>
          <a:stretch>
            <a:fillRect/>
          </a:stretch>
        </p:blipFill>
        <p:spPr>
          <a:xfrm>
            <a:off x="812801" y="2650059"/>
            <a:ext cx="5283200" cy="4020721"/>
          </a:xfrm>
          <a:prstGeom prst="rect">
            <a:avLst/>
          </a:prstGeom>
        </p:spPr>
      </p:pic>
    </p:spTree>
    <p:extLst>
      <p:ext uri="{BB962C8B-B14F-4D97-AF65-F5344CB8AC3E}">
        <p14:creationId xmlns:p14="http://schemas.microsoft.com/office/powerpoint/2010/main" val="198123895"/>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Scatter Plot</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812800" y="2046199"/>
            <a:ext cx="8464764" cy="2593445"/>
          </a:xfrm>
          <a:prstGeom prst="rect">
            <a:avLst/>
          </a:prstGeom>
        </p:spPr>
        <p:txBody>
          <a:bodyPr vert="horz" wrap="square" lIns="0" tIns="8043" rIns="0" bIns="0" rtlCol="0">
            <a:spAutoFit/>
          </a:bodyPr>
          <a:lstStyle/>
          <a:p>
            <a:pPr lvl="0" defTabSz="609630">
              <a:defRPr/>
            </a:pPr>
            <a:r>
              <a:rPr lang="en-US" sz="2400" dirty="0">
                <a:solidFill>
                  <a:srgbClr val="FFC000"/>
                </a:solidFill>
                <a:latin typeface="Arial Rounded MT Bold" panose="020F0704030504030204" pitchFamily="34" charset="0"/>
              </a:rPr>
              <a:t>Scatter Plot Explained</a:t>
            </a:r>
          </a:p>
          <a:p>
            <a:pPr lvl="0" defTabSz="609630">
              <a:defRPr/>
            </a:pPr>
            <a:r>
              <a:rPr lang="en-US" sz="2400" dirty="0">
                <a:solidFill>
                  <a:schemeClr val="bg1"/>
                </a:solidFill>
                <a:latin typeface="Arial Rounded MT Bold" panose="020F0704030504030204" pitchFamily="34" charset="0"/>
              </a:rPr>
              <a:t>The x-axis represents ages, and the y-axis represents speeds.</a:t>
            </a:r>
          </a:p>
          <a:p>
            <a:pPr lvl="0" defTabSz="609630">
              <a:defRPr/>
            </a:pPr>
            <a:endParaRPr lang="en-US" sz="2400" dirty="0">
              <a:solidFill>
                <a:schemeClr val="bg1"/>
              </a:solidFill>
              <a:latin typeface="Arial Rounded MT Bold" panose="020F0704030504030204" pitchFamily="34" charset="0"/>
            </a:endParaRPr>
          </a:p>
          <a:p>
            <a:pPr lvl="0" defTabSz="609630">
              <a:defRPr/>
            </a:pPr>
            <a:r>
              <a:rPr lang="en-US" sz="2400" dirty="0">
                <a:solidFill>
                  <a:schemeClr val="bg1"/>
                </a:solidFill>
                <a:latin typeface="Arial Rounded MT Bold" panose="020F0704030504030204" pitchFamily="34" charset="0"/>
              </a:rPr>
              <a:t>What we can read from the diagram is that the two fastest cars were both 2 years old, and the slowest car was 12 years old.</a:t>
            </a:r>
          </a:p>
        </p:txBody>
      </p:sp>
      <p:sp>
        <p:nvSpPr>
          <p:cNvPr id="10" name="TextBox 9">
            <a:extLst>
              <a:ext uri="{FF2B5EF4-FFF2-40B4-BE49-F238E27FC236}">
                <a16:creationId xmlns:a16="http://schemas.microsoft.com/office/drawing/2014/main" id="{0ABF6C99-9608-4CA5-AA8F-4266108D1263}"/>
              </a:ext>
            </a:extLst>
          </p:cNvPr>
          <p:cNvSpPr txBox="1"/>
          <p:nvPr/>
        </p:nvSpPr>
        <p:spPr>
          <a:xfrm>
            <a:off x="812799" y="5098549"/>
            <a:ext cx="7848315" cy="1015663"/>
          </a:xfrm>
          <a:prstGeom prst="rect">
            <a:avLst/>
          </a:prstGeom>
          <a:noFill/>
        </p:spPr>
        <p:txBody>
          <a:bodyPr wrap="square">
            <a:spAutoFit/>
          </a:bodyPr>
          <a:lstStyle/>
          <a:p>
            <a:r>
              <a:rPr lang="en-US" sz="2000" b="1" i="0" dirty="0">
                <a:solidFill>
                  <a:srgbClr val="000000"/>
                </a:solidFill>
                <a:effectLst/>
                <a:latin typeface="Verdana" panose="020B0604030504040204" pitchFamily="34" charset="0"/>
              </a:rPr>
              <a:t>Note:</a:t>
            </a:r>
            <a:r>
              <a:rPr lang="en-US" sz="2000" b="0" i="0" dirty="0">
                <a:solidFill>
                  <a:srgbClr val="000000"/>
                </a:solidFill>
                <a:effectLst/>
                <a:latin typeface="Verdana" panose="020B0604030504040204" pitchFamily="34" charset="0"/>
              </a:rPr>
              <a:t> It seems that the newer the car, the faster it drives, but that could be a coincidence, after all we only registered 13 cars.</a:t>
            </a:r>
            <a:endParaRPr lang="en-IN" sz="2000" dirty="0"/>
          </a:p>
        </p:txBody>
      </p:sp>
    </p:spTree>
    <p:extLst>
      <p:ext uri="{BB962C8B-B14F-4D97-AF65-F5344CB8AC3E}">
        <p14:creationId xmlns:p14="http://schemas.microsoft.com/office/powerpoint/2010/main" val="2157570619"/>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Scatter Plot</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812800" y="2046199"/>
            <a:ext cx="8464764" cy="4809436"/>
          </a:xfrm>
          <a:prstGeom prst="rect">
            <a:avLst/>
          </a:prstGeom>
        </p:spPr>
        <p:txBody>
          <a:bodyPr vert="horz" wrap="square" lIns="0" tIns="8043" rIns="0" bIns="0" rtlCol="0">
            <a:spAutoFit/>
          </a:bodyPr>
          <a:lstStyle/>
          <a:p>
            <a:pPr lvl="0" defTabSz="609630">
              <a:defRPr/>
            </a:pPr>
            <a:r>
              <a:rPr lang="en-US" sz="2400" dirty="0">
                <a:solidFill>
                  <a:srgbClr val="FFC000"/>
                </a:solidFill>
                <a:latin typeface="Arial Rounded MT Bold" panose="020F0704030504030204" pitchFamily="34" charset="0"/>
              </a:rPr>
              <a:t>Random Data Distributions</a:t>
            </a:r>
          </a:p>
          <a:p>
            <a:pPr marL="342900" lvl="0" indent="-342900" defTabSz="609630">
              <a:buFont typeface="Arial" panose="020B0604020202020204" pitchFamily="34" charset="0"/>
              <a:buChar char="•"/>
              <a:defRPr/>
            </a:pPr>
            <a:r>
              <a:rPr lang="en-US" sz="2400" dirty="0">
                <a:solidFill>
                  <a:schemeClr val="bg1"/>
                </a:solidFill>
                <a:latin typeface="Arial Rounded MT Bold" panose="020F0704030504030204" pitchFamily="34" charset="0"/>
              </a:rPr>
              <a:t>In Machine Learning the data sets can contain thousands-, or even millions, of values.</a:t>
            </a:r>
          </a:p>
          <a:p>
            <a:pPr marL="342900" lvl="0" indent="-342900" defTabSz="609630">
              <a:buFont typeface="Arial" panose="020B0604020202020204" pitchFamily="34" charset="0"/>
              <a:buChar char="•"/>
              <a:defRPr/>
            </a:pPr>
            <a:r>
              <a:rPr lang="en-US" sz="2400" dirty="0">
                <a:solidFill>
                  <a:schemeClr val="bg1"/>
                </a:solidFill>
                <a:latin typeface="Arial Rounded MT Bold" panose="020F0704030504030204" pitchFamily="34" charset="0"/>
              </a:rPr>
              <a:t>You might not have real world data when you are testing an algorithm, you might have to use randomly generated values.</a:t>
            </a:r>
          </a:p>
          <a:p>
            <a:pPr marL="342900" lvl="0" indent="-342900" defTabSz="609630">
              <a:buFont typeface="Arial" panose="020B0604020202020204" pitchFamily="34" charset="0"/>
              <a:buChar char="•"/>
              <a:defRPr/>
            </a:pPr>
            <a:r>
              <a:rPr lang="en-US" sz="2400" dirty="0">
                <a:solidFill>
                  <a:schemeClr val="bg1"/>
                </a:solidFill>
                <a:latin typeface="Arial Rounded MT Bold" panose="020F0704030504030204" pitchFamily="34" charset="0"/>
              </a:rPr>
              <a:t>As we have learned in the previous chapter, the NumPy module can help us with that!</a:t>
            </a:r>
          </a:p>
          <a:p>
            <a:pPr marL="342900" lvl="0" indent="-342900" defTabSz="609630">
              <a:buFont typeface="Arial" panose="020B0604020202020204" pitchFamily="34" charset="0"/>
              <a:buChar char="•"/>
              <a:defRPr/>
            </a:pPr>
            <a:r>
              <a:rPr lang="en-US" sz="2400" dirty="0">
                <a:solidFill>
                  <a:schemeClr val="bg1"/>
                </a:solidFill>
                <a:latin typeface="Arial Rounded MT Bold" panose="020F0704030504030204" pitchFamily="34" charset="0"/>
              </a:rPr>
              <a:t>Let us create two arrays that are both filled with 1000 random numbers from a normal data distribution.</a:t>
            </a:r>
          </a:p>
          <a:p>
            <a:pPr marL="342900" lvl="0" indent="-342900" defTabSz="609630">
              <a:buFont typeface="Arial" panose="020B0604020202020204" pitchFamily="34" charset="0"/>
              <a:buChar char="•"/>
              <a:defRPr/>
            </a:pPr>
            <a:r>
              <a:rPr lang="en-US" sz="2400" dirty="0">
                <a:solidFill>
                  <a:schemeClr val="bg1"/>
                </a:solidFill>
                <a:latin typeface="Arial Rounded MT Bold" panose="020F0704030504030204" pitchFamily="34" charset="0"/>
              </a:rPr>
              <a:t>The first array will have the mean set to 5.0 with a standard deviation of 1.0.</a:t>
            </a:r>
          </a:p>
          <a:p>
            <a:pPr lvl="0" defTabSz="609630">
              <a:defRPr/>
            </a:pPr>
            <a:endParaRPr lang="en-US" sz="2400" dirty="0">
              <a:solidFill>
                <a:schemeClr val="bg1"/>
              </a:solidFill>
              <a:latin typeface="Arial Rounded MT Bold" panose="020F0704030504030204" pitchFamily="34" charset="0"/>
            </a:endParaRPr>
          </a:p>
        </p:txBody>
      </p:sp>
    </p:spTree>
    <p:extLst>
      <p:ext uri="{BB962C8B-B14F-4D97-AF65-F5344CB8AC3E}">
        <p14:creationId xmlns:p14="http://schemas.microsoft.com/office/powerpoint/2010/main" val="541636245"/>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Scatter Plot</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812800" y="2046199"/>
            <a:ext cx="8464764" cy="746785"/>
          </a:xfrm>
          <a:prstGeom prst="rect">
            <a:avLst/>
          </a:prstGeom>
        </p:spPr>
        <p:txBody>
          <a:bodyPr vert="horz" wrap="square" lIns="0" tIns="8043" rIns="0" bIns="0" rtlCol="0">
            <a:spAutoFit/>
          </a:bodyPr>
          <a:lstStyle/>
          <a:p>
            <a:pPr lvl="0" defTabSz="609630">
              <a:defRPr/>
            </a:pPr>
            <a:r>
              <a:rPr lang="en-US" sz="2400" dirty="0">
                <a:solidFill>
                  <a:schemeClr val="bg1"/>
                </a:solidFill>
                <a:latin typeface="Arial Rounded MT Bold" panose="020F0704030504030204" pitchFamily="34" charset="0"/>
              </a:rPr>
              <a:t>Example</a:t>
            </a:r>
          </a:p>
          <a:p>
            <a:pPr lvl="0" defTabSz="609630">
              <a:defRPr/>
            </a:pPr>
            <a:r>
              <a:rPr lang="en-US" sz="2400" dirty="0">
                <a:solidFill>
                  <a:schemeClr val="bg1"/>
                </a:solidFill>
                <a:latin typeface="Arial Rounded MT Bold" panose="020F0704030504030204" pitchFamily="34" charset="0"/>
              </a:rPr>
              <a:t>A scatter plot with 1000 dots:</a:t>
            </a:r>
          </a:p>
        </p:txBody>
      </p:sp>
      <p:pic>
        <p:nvPicPr>
          <p:cNvPr id="4" name="Picture 3">
            <a:extLst>
              <a:ext uri="{FF2B5EF4-FFF2-40B4-BE49-F238E27FC236}">
                <a16:creationId xmlns:a16="http://schemas.microsoft.com/office/drawing/2014/main" id="{2CEA2240-1F0F-47CD-893B-7BB1F3BE1CD6}"/>
              </a:ext>
            </a:extLst>
          </p:cNvPr>
          <p:cNvPicPr>
            <a:picLocks noChangeAspect="1"/>
          </p:cNvPicPr>
          <p:nvPr/>
        </p:nvPicPr>
        <p:blipFill>
          <a:blip r:embed="rId5"/>
          <a:stretch>
            <a:fillRect/>
          </a:stretch>
        </p:blipFill>
        <p:spPr>
          <a:xfrm>
            <a:off x="812800" y="3187971"/>
            <a:ext cx="7277100" cy="2657475"/>
          </a:xfrm>
          <a:prstGeom prst="rect">
            <a:avLst/>
          </a:prstGeom>
        </p:spPr>
      </p:pic>
    </p:spTree>
    <p:extLst>
      <p:ext uri="{BB962C8B-B14F-4D97-AF65-F5344CB8AC3E}">
        <p14:creationId xmlns:p14="http://schemas.microsoft.com/office/powerpoint/2010/main" val="4139563792"/>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Scatter Plot</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812800" y="2046199"/>
            <a:ext cx="8464764" cy="377453"/>
          </a:xfrm>
          <a:prstGeom prst="rect">
            <a:avLst/>
          </a:prstGeom>
        </p:spPr>
        <p:txBody>
          <a:bodyPr vert="horz" wrap="square" lIns="0" tIns="8043" rIns="0" bIns="0" rtlCol="0">
            <a:spAutoFit/>
          </a:bodyPr>
          <a:lstStyle/>
          <a:p>
            <a:pPr lvl="0" defTabSz="609630">
              <a:defRPr/>
            </a:pPr>
            <a:r>
              <a:rPr lang="en-US" sz="2400" dirty="0">
                <a:solidFill>
                  <a:schemeClr val="bg1"/>
                </a:solidFill>
                <a:latin typeface="Arial Rounded MT Bold" panose="020F0704030504030204" pitchFamily="34" charset="0"/>
              </a:rPr>
              <a:t>Result</a:t>
            </a:r>
            <a:r>
              <a:rPr lang="en-US" sz="2400" dirty="0">
                <a:solidFill>
                  <a:srgbClr val="FFC000"/>
                </a:solidFill>
                <a:latin typeface="Arial Rounded MT Bold" panose="020F0704030504030204" pitchFamily="34" charset="0"/>
              </a:rPr>
              <a:t>:</a:t>
            </a:r>
            <a:endParaRPr lang="en-US" sz="2400" dirty="0">
              <a:solidFill>
                <a:schemeClr val="bg1"/>
              </a:solidFill>
              <a:latin typeface="Arial Rounded MT Bold" panose="020F0704030504030204" pitchFamily="34" charset="0"/>
            </a:endParaRPr>
          </a:p>
        </p:txBody>
      </p:sp>
      <p:pic>
        <p:nvPicPr>
          <p:cNvPr id="5" name="Picture 4">
            <a:extLst>
              <a:ext uri="{FF2B5EF4-FFF2-40B4-BE49-F238E27FC236}">
                <a16:creationId xmlns:a16="http://schemas.microsoft.com/office/drawing/2014/main" id="{C6D981D8-F468-40AC-A38D-153472F71053}"/>
              </a:ext>
            </a:extLst>
          </p:cNvPr>
          <p:cNvPicPr>
            <a:picLocks noChangeAspect="1"/>
          </p:cNvPicPr>
          <p:nvPr/>
        </p:nvPicPr>
        <p:blipFill>
          <a:blip r:embed="rId5"/>
          <a:stretch>
            <a:fillRect/>
          </a:stretch>
        </p:blipFill>
        <p:spPr>
          <a:xfrm>
            <a:off x="812800" y="2589088"/>
            <a:ext cx="5442123" cy="4054633"/>
          </a:xfrm>
          <a:prstGeom prst="rect">
            <a:avLst/>
          </a:prstGeom>
        </p:spPr>
      </p:pic>
    </p:spTree>
    <p:extLst>
      <p:ext uri="{BB962C8B-B14F-4D97-AF65-F5344CB8AC3E}">
        <p14:creationId xmlns:p14="http://schemas.microsoft.com/office/powerpoint/2010/main" val="3943707857"/>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Scatter Plot</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847378" y="2441186"/>
            <a:ext cx="7961330" cy="2224113"/>
          </a:xfrm>
          <a:prstGeom prst="rect">
            <a:avLst/>
          </a:prstGeom>
        </p:spPr>
        <p:txBody>
          <a:bodyPr vert="horz" wrap="square" lIns="0" tIns="8043" rIns="0" bIns="0" rtlCol="0">
            <a:spAutoFit/>
          </a:bodyPr>
          <a:lstStyle/>
          <a:p>
            <a:pPr lvl="0" defTabSz="609630">
              <a:defRPr/>
            </a:pPr>
            <a:r>
              <a:rPr lang="en-US" sz="2400" dirty="0">
                <a:solidFill>
                  <a:srgbClr val="FFC000"/>
                </a:solidFill>
                <a:latin typeface="Arial Rounded MT Bold" panose="020F0704030504030204" pitchFamily="34" charset="0"/>
              </a:rPr>
              <a:t>Scatter Plot Explained</a:t>
            </a:r>
          </a:p>
          <a:p>
            <a:pPr lvl="0" defTabSz="609630">
              <a:defRPr/>
            </a:pPr>
            <a:r>
              <a:rPr lang="en-US" sz="2400" dirty="0">
                <a:solidFill>
                  <a:schemeClr val="bg1"/>
                </a:solidFill>
                <a:latin typeface="Arial Rounded MT Bold" panose="020F0704030504030204" pitchFamily="34" charset="0"/>
              </a:rPr>
              <a:t>We can see that the dots are concentrated around the value 5 on the x-axis, and 10 on the y-axis.</a:t>
            </a:r>
          </a:p>
          <a:p>
            <a:pPr lvl="0" defTabSz="609630">
              <a:defRPr/>
            </a:pPr>
            <a:endParaRPr lang="en-US" sz="2400" dirty="0">
              <a:solidFill>
                <a:schemeClr val="bg1"/>
              </a:solidFill>
              <a:latin typeface="Arial Rounded MT Bold" panose="020F0704030504030204" pitchFamily="34" charset="0"/>
            </a:endParaRPr>
          </a:p>
          <a:p>
            <a:pPr lvl="0" defTabSz="609630">
              <a:defRPr/>
            </a:pPr>
            <a:r>
              <a:rPr lang="en-US" sz="2400" dirty="0">
                <a:solidFill>
                  <a:schemeClr val="bg1"/>
                </a:solidFill>
                <a:latin typeface="Arial Rounded MT Bold" panose="020F0704030504030204" pitchFamily="34" charset="0"/>
              </a:rPr>
              <a:t>We can also see that the spread is wider on the y-axis than on the x-axis.</a:t>
            </a:r>
          </a:p>
        </p:txBody>
      </p:sp>
    </p:spTree>
    <p:extLst>
      <p:ext uri="{BB962C8B-B14F-4D97-AF65-F5344CB8AC3E}">
        <p14:creationId xmlns:p14="http://schemas.microsoft.com/office/powerpoint/2010/main" val="3251595462"/>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Standard Deviation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32778" y="2375819"/>
            <a:ext cx="8603331" cy="2224113"/>
          </a:xfrm>
          <a:prstGeom prst="rect">
            <a:avLst/>
          </a:prstGeom>
        </p:spPr>
        <p:txBody>
          <a:bodyPr vert="horz" wrap="square" lIns="0" tIns="8043" rIns="0" bIns="0" rtlCol="0">
            <a:spAutoFit/>
          </a:bodyPr>
          <a:lstStyle/>
          <a:p>
            <a:pPr lvl="0" defTabSz="609630">
              <a:defRPr/>
            </a:pPr>
            <a:r>
              <a:rPr lang="en-US" sz="2400" dirty="0">
                <a:solidFill>
                  <a:prstClr val="white"/>
                </a:solidFill>
                <a:latin typeface="Arial Rounded MT Bold" panose="020F0704030504030204" pitchFamily="34" charset="0"/>
              </a:rPr>
              <a:t>Example: This time we have registered the speed of 7 cars:</a:t>
            </a:r>
          </a:p>
          <a:p>
            <a:pPr lvl="0" defTabSz="609630">
              <a:defRPr/>
            </a:pPr>
            <a:endParaRPr lang="en-US" sz="2400" dirty="0">
              <a:solidFill>
                <a:prstClr val="white"/>
              </a:solidFill>
              <a:latin typeface="Arial Rounded MT Bold" panose="020F0704030504030204" pitchFamily="34" charset="0"/>
            </a:endParaRPr>
          </a:p>
          <a:p>
            <a:pPr lvl="0" defTabSz="609630">
              <a:defRPr/>
            </a:pPr>
            <a:endParaRPr lang="en-US" sz="2400" dirty="0">
              <a:solidFill>
                <a:prstClr val="white"/>
              </a:solidFill>
              <a:latin typeface="Arial Rounded MT Bold" panose="020F0704030504030204" pitchFamily="34" charset="0"/>
            </a:endParaRPr>
          </a:p>
          <a:p>
            <a:pPr lvl="0" defTabSz="609630">
              <a:defRPr/>
            </a:pPr>
            <a:endParaRPr lang="en-US" sz="2400" dirty="0">
              <a:solidFill>
                <a:prstClr val="white"/>
              </a:solidFill>
              <a:latin typeface="Arial Rounded MT Bold" panose="020F0704030504030204" pitchFamily="34" charset="0"/>
            </a:endParaRPr>
          </a:p>
          <a:p>
            <a:pPr lvl="0" defTabSz="609630">
              <a:defRPr/>
            </a:pPr>
            <a:r>
              <a:rPr lang="en-US" sz="2400" dirty="0">
                <a:solidFill>
                  <a:prstClr val="white"/>
                </a:solidFill>
                <a:latin typeface="Arial Rounded MT Bold" panose="020F0704030504030204" pitchFamily="34" charset="0"/>
              </a:rPr>
              <a:t>The standard deviation is:</a:t>
            </a:r>
            <a:endParaRPr kumimoji="0" lang="en-US" sz="2400" b="0" i="0" u="none" strike="noStrike" kern="1200" cap="none" spc="0" normalizeH="0" baseline="0" noProof="0" dirty="0">
              <a:ln>
                <a:noFill/>
              </a:ln>
              <a:solidFill>
                <a:prstClr val="white"/>
              </a:solidFill>
              <a:effectLst/>
              <a:uLnTx/>
              <a:uFillTx/>
              <a:latin typeface="Arial Rounded MT Bold" panose="020F0704030504030204" pitchFamily="34" charset="0"/>
              <a:ea typeface="+mn-ea"/>
              <a:cs typeface="+mn-cs"/>
            </a:endParaRPr>
          </a:p>
        </p:txBody>
      </p:sp>
      <p:pic>
        <p:nvPicPr>
          <p:cNvPr id="4" name="Picture 3">
            <a:extLst>
              <a:ext uri="{FF2B5EF4-FFF2-40B4-BE49-F238E27FC236}">
                <a16:creationId xmlns:a16="http://schemas.microsoft.com/office/drawing/2014/main" id="{432BE7E0-0E6B-4C5A-8E0C-A902B6E114EA}"/>
              </a:ext>
            </a:extLst>
          </p:cNvPr>
          <p:cNvPicPr>
            <a:picLocks noChangeAspect="1"/>
          </p:cNvPicPr>
          <p:nvPr/>
        </p:nvPicPr>
        <p:blipFill>
          <a:blip r:embed="rId5"/>
          <a:stretch>
            <a:fillRect/>
          </a:stretch>
        </p:blipFill>
        <p:spPr>
          <a:xfrm>
            <a:off x="932778" y="3346355"/>
            <a:ext cx="4514850" cy="676275"/>
          </a:xfrm>
          <a:prstGeom prst="rect">
            <a:avLst/>
          </a:prstGeom>
        </p:spPr>
      </p:pic>
      <p:pic>
        <p:nvPicPr>
          <p:cNvPr id="10" name="Picture 9">
            <a:extLst>
              <a:ext uri="{FF2B5EF4-FFF2-40B4-BE49-F238E27FC236}">
                <a16:creationId xmlns:a16="http://schemas.microsoft.com/office/drawing/2014/main" id="{8C046E47-26EE-46A9-8C63-C9D4080D8102}"/>
              </a:ext>
            </a:extLst>
          </p:cNvPr>
          <p:cNvPicPr>
            <a:picLocks noChangeAspect="1"/>
          </p:cNvPicPr>
          <p:nvPr/>
        </p:nvPicPr>
        <p:blipFill>
          <a:blip r:embed="rId6"/>
          <a:stretch>
            <a:fillRect/>
          </a:stretch>
        </p:blipFill>
        <p:spPr>
          <a:xfrm>
            <a:off x="932778" y="4707501"/>
            <a:ext cx="4514850" cy="782981"/>
          </a:xfrm>
          <a:prstGeom prst="rect">
            <a:avLst/>
          </a:prstGeom>
        </p:spPr>
      </p:pic>
    </p:spTree>
    <p:extLst>
      <p:ext uri="{BB962C8B-B14F-4D97-AF65-F5344CB8AC3E}">
        <p14:creationId xmlns:p14="http://schemas.microsoft.com/office/powerpoint/2010/main" val="211711203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Linear Regression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847378" y="2441186"/>
            <a:ext cx="7961330" cy="2593445"/>
          </a:xfrm>
          <a:prstGeom prst="rect">
            <a:avLst/>
          </a:prstGeom>
        </p:spPr>
        <p:txBody>
          <a:bodyPr vert="horz" wrap="square" lIns="0" tIns="8043" rIns="0" bIns="0" rtlCol="0">
            <a:spAutoFit/>
          </a:bodyPr>
          <a:lstStyle/>
          <a:p>
            <a:pPr lvl="0" defTabSz="609630">
              <a:defRPr/>
            </a:pPr>
            <a:r>
              <a:rPr lang="en-US" sz="2400" dirty="0">
                <a:solidFill>
                  <a:srgbClr val="FFC000"/>
                </a:solidFill>
                <a:latin typeface="Arial Rounded MT Bold" panose="020F0704030504030204" pitchFamily="34" charset="0"/>
              </a:rPr>
              <a:t>Regression</a:t>
            </a:r>
          </a:p>
          <a:p>
            <a:pPr lvl="0" defTabSz="609630">
              <a:defRPr/>
            </a:pPr>
            <a:r>
              <a:rPr lang="en-US" sz="2400" dirty="0">
                <a:solidFill>
                  <a:schemeClr val="bg1"/>
                </a:solidFill>
                <a:latin typeface="Arial Rounded MT Bold" panose="020F0704030504030204" pitchFamily="34" charset="0"/>
              </a:rPr>
              <a:t>The term regression is used when you try to find the relationship between variables.</a:t>
            </a:r>
          </a:p>
          <a:p>
            <a:pPr lvl="0" defTabSz="609630">
              <a:defRPr/>
            </a:pPr>
            <a:endParaRPr lang="en-US" sz="2400" dirty="0">
              <a:solidFill>
                <a:schemeClr val="bg1"/>
              </a:solidFill>
              <a:latin typeface="Arial Rounded MT Bold" panose="020F0704030504030204" pitchFamily="34" charset="0"/>
            </a:endParaRPr>
          </a:p>
          <a:p>
            <a:pPr lvl="0" defTabSz="609630">
              <a:defRPr/>
            </a:pPr>
            <a:r>
              <a:rPr lang="en-US" sz="2400" dirty="0">
                <a:solidFill>
                  <a:schemeClr val="bg1"/>
                </a:solidFill>
                <a:latin typeface="Arial Rounded MT Bold" panose="020F0704030504030204" pitchFamily="34" charset="0"/>
              </a:rPr>
              <a:t>In Machine Learning, and in statistical modeling, that relationship is used to predict the outcome of future events.</a:t>
            </a:r>
          </a:p>
        </p:txBody>
      </p:sp>
    </p:spTree>
    <p:extLst>
      <p:ext uri="{BB962C8B-B14F-4D97-AF65-F5344CB8AC3E}">
        <p14:creationId xmlns:p14="http://schemas.microsoft.com/office/powerpoint/2010/main" val="3944088953"/>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Linear Regression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812800" y="1912515"/>
            <a:ext cx="9180200" cy="1854781"/>
          </a:xfrm>
          <a:prstGeom prst="rect">
            <a:avLst/>
          </a:prstGeom>
        </p:spPr>
        <p:txBody>
          <a:bodyPr vert="horz" wrap="square" lIns="0" tIns="8043" rIns="0" bIns="0" rtlCol="0">
            <a:spAutoFit/>
          </a:bodyPr>
          <a:lstStyle/>
          <a:p>
            <a:pPr lvl="0" defTabSz="609630">
              <a:defRPr/>
            </a:pPr>
            <a:r>
              <a:rPr lang="en-US" sz="2400" dirty="0">
                <a:solidFill>
                  <a:srgbClr val="FFC000"/>
                </a:solidFill>
                <a:latin typeface="Arial Rounded MT Bold" panose="020F0704030504030204" pitchFamily="34" charset="0"/>
              </a:rPr>
              <a:t>Linear Regression</a:t>
            </a:r>
          </a:p>
          <a:p>
            <a:pPr lvl="0" defTabSz="609630">
              <a:defRPr/>
            </a:pPr>
            <a:r>
              <a:rPr lang="en-US" sz="2400" dirty="0">
                <a:solidFill>
                  <a:schemeClr val="bg1"/>
                </a:solidFill>
                <a:latin typeface="Arial Rounded MT Bold" panose="020F0704030504030204" pitchFamily="34" charset="0"/>
              </a:rPr>
              <a:t>Linear regression uses the relationship between the data-points to draw a straight line through all them.</a:t>
            </a:r>
          </a:p>
          <a:p>
            <a:pPr lvl="0" defTabSz="609630">
              <a:defRPr/>
            </a:pPr>
            <a:endParaRPr lang="en-US" sz="2400" dirty="0">
              <a:solidFill>
                <a:schemeClr val="bg1"/>
              </a:solidFill>
              <a:latin typeface="Arial Rounded MT Bold" panose="020F0704030504030204" pitchFamily="34" charset="0"/>
            </a:endParaRPr>
          </a:p>
          <a:p>
            <a:pPr lvl="0" defTabSz="609630">
              <a:defRPr/>
            </a:pPr>
            <a:r>
              <a:rPr lang="en-US" sz="2400" dirty="0">
                <a:solidFill>
                  <a:schemeClr val="bg1"/>
                </a:solidFill>
                <a:latin typeface="Arial Rounded MT Bold" panose="020F0704030504030204" pitchFamily="34" charset="0"/>
              </a:rPr>
              <a:t>This line can be used to predict future values.</a:t>
            </a:r>
          </a:p>
        </p:txBody>
      </p:sp>
      <p:pic>
        <p:nvPicPr>
          <p:cNvPr id="4" name="Picture 3">
            <a:extLst>
              <a:ext uri="{FF2B5EF4-FFF2-40B4-BE49-F238E27FC236}">
                <a16:creationId xmlns:a16="http://schemas.microsoft.com/office/drawing/2014/main" id="{236BEDE8-38AD-4344-8E9C-A71A6693E57D}"/>
              </a:ext>
            </a:extLst>
          </p:cNvPr>
          <p:cNvPicPr>
            <a:picLocks noChangeAspect="1"/>
          </p:cNvPicPr>
          <p:nvPr/>
        </p:nvPicPr>
        <p:blipFill>
          <a:blip r:embed="rId5"/>
          <a:stretch>
            <a:fillRect/>
          </a:stretch>
        </p:blipFill>
        <p:spPr>
          <a:xfrm>
            <a:off x="812800" y="3873746"/>
            <a:ext cx="3846388" cy="2869921"/>
          </a:xfrm>
          <a:prstGeom prst="rect">
            <a:avLst/>
          </a:prstGeom>
        </p:spPr>
      </p:pic>
    </p:spTree>
    <p:extLst>
      <p:ext uri="{BB962C8B-B14F-4D97-AF65-F5344CB8AC3E}">
        <p14:creationId xmlns:p14="http://schemas.microsoft.com/office/powerpoint/2010/main" val="2904621807"/>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Linear Regression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812800" y="1912515"/>
            <a:ext cx="9180200" cy="1854781"/>
          </a:xfrm>
          <a:prstGeom prst="rect">
            <a:avLst/>
          </a:prstGeom>
        </p:spPr>
        <p:txBody>
          <a:bodyPr vert="horz" wrap="square" lIns="0" tIns="8043" rIns="0" bIns="0" rtlCol="0">
            <a:spAutoFit/>
          </a:bodyPr>
          <a:lstStyle/>
          <a:p>
            <a:pPr lvl="0" defTabSz="609630">
              <a:defRPr/>
            </a:pPr>
            <a:r>
              <a:rPr lang="en-US" sz="2400" dirty="0">
                <a:solidFill>
                  <a:srgbClr val="FFC000"/>
                </a:solidFill>
                <a:latin typeface="Arial Rounded MT Bold" panose="020F0704030504030204" pitchFamily="34" charset="0"/>
              </a:rPr>
              <a:t>Linear Regression</a:t>
            </a:r>
          </a:p>
          <a:p>
            <a:pPr marL="342900" lvl="0" indent="-342900" defTabSz="609630">
              <a:buFont typeface="Arial" panose="020B0604020202020204" pitchFamily="34" charset="0"/>
              <a:buChar char="•"/>
              <a:defRPr/>
            </a:pPr>
            <a:r>
              <a:rPr lang="en-US" sz="2400" dirty="0">
                <a:solidFill>
                  <a:schemeClr val="bg1"/>
                </a:solidFill>
                <a:latin typeface="Arial Rounded MT Bold" panose="020F0704030504030204" pitchFamily="34" charset="0"/>
              </a:rPr>
              <a:t>Linear regression uses the relationship between the data-points to draw a straight line through all them.</a:t>
            </a:r>
          </a:p>
          <a:p>
            <a:pPr marL="342900" lvl="0" indent="-342900" defTabSz="609630">
              <a:buFont typeface="Arial" panose="020B0604020202020204" pitchFamily="34" charset="0"/>
              <a:buChar char="•"/>
              <a:defRPr/>
            </a:pPr>
            <a:r>
              <a:rPr lang="en-US" sz="2400" dirty="0">
                <a:solidFill>
                  <a:schemeClr val="bg1"/>
                </a:solidFill>
                <a:latin typeface="Arial Rounded MT Bold" panose="020F0704030504030204" pitchFamily="34" charset="0"/>
              </a:rPr>
              <a:t>This line can be used to predict future values. In Machine Learning, predicting the future is very important.</a:t>
            </a:r>
          </a:p>
        </p:txBody>
      </p:sp>
      <p:pic>
        <p:nvPicPr>
          <p:cNvPr id="4" name="Picture 3">
            <a:extLst>
              <a:ext uri="{FF2B5EF4-FFF2-40B4-BE49-F238E27FC236}">
                <a16:creationId xmlns:a16="http://schemas.microsoft.com/office/drawing/2014/main" id="{236BEDE8-38AD-4344-8E9C-A71A6693E57D}"/>
              </a:ext>
            </a:extLst>
          </p:cNvPr>
          <p:cNvPicPr>
            <a:picLocks noChangeAspect="1"/>
          </p:cNvPicPr>
          <p:nvPr/>
        </p:nvPicPr>
        <p:blipFill>
          <a:blip r:embed="rId5"/>
          <a:stretch>
            <a:fillRect/>
          </a:stretch>
        </p:blipFill>
        <p:spPr>
          <a:xfrm>
            <a:off x="812800" y="3873746"/>
            <a:ext cx="3846388" cy="2869921"/>
          </a:xfrm>
          <a:prstGeom prst="rect">
            <a:avLst/>
          </a:prstGeom>
        </p:spPr>
      </p:pic>
    </p:spTree>
    <p:extLst>
      <p:ext uri="{BB962C8B-B14F-4D97-AF65-F5344CB8AC3E}">
        <p14:creationId xmlns:p14="http://schemas.microsoft.com/office/powerpoint/2010/main" val="3652252226"/>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Linear Regression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812800" y="2183060"/>
            <a:ext cx="9180200" cy="3701440"/>
          </a:xfrm>
          <a:prstGeom prst="rect">
            <a:avLst/>
          </a:prstGeom>
        </p:spPr>
        <p:txBody>
          <a:bodyPr vert="horz" wrap="square" lIns="0" tIns="8043" rIns="0" bIns="0" rtlCol="0">
            <a:spAutoFit/>
          </a:bodyPr>
          <a:lstStyle/>
          <a:p>
            <a:pPr lvl="0" defTabSz="609630">
              <a:defRPr/>
            </a:pPr>
            <a:r>
              <a:rPr lang="en-US" sz="2400" dirty="0">
                <a:solidFill>
                  <a:srgbClr val="FFFF00"/>
                </a:solidFill>
                <a:latin typeface="Arial Rounded MT Bold" panose="020F0704030504030204" pitchFamily="34" charset="0"/>
              </a:rPr>
              <a:t>How Does it Work?</a:t>
            </a:r>
          </a:p>
          <a:p>
            <a:pPr lvl="0" defTabSz="609630">
              <a:defRPr/>
            </a:pPr>
            <a:r>
              <a:rPr lang="en-US" sz="2400" dirty="0">
                <a:solidFill>
                  <a:schemeClr val="bg1"/>
                </a:solidFill>
                <a:latin typeface="Arial Rounded MT Bold" panose="020F0704030504030204" pitchFamily="34" charset="0"/>
              </a:rPr>
              <a:t>Python has methods for finding a relationship between data-points and to draw a line of linear regression. We will show you how to use these methods instead of going through the mathematic formula.</a:t>
            </a:r>
          </a:p>
          <a:p>
            <a:pPr lvl="0" defTabSz="609630">
              <a:defRPr/>
            </a:pPr>
            <a:endParaRPr lang="en-US" sz="2400" dirty="0">
              <a:solidFill>
                <a:schemeClr val="bg1"/>
              </a:solidFill>
              <a:latin typeface="Arial Rounded MT Bold" panose="020F0704030504030204" pitchFamily="34" charset="0"/>
            </a:endParaRPr>
          </a:p>
          <a:p>
            <a:pPr lvl="0" defTabSz="609630">
              <a:defRPr/>
            </a:pPr>
            <a:r>
              <a:rPr lang="en-US" sz="2400" dirty="0">
                <a:solidFill>
                  <a:schemeClr val="bg1"/>
                </a:solidFill>
                <a:latin typeface="Arial Rounded MT Bold" panose="020F0704030504030204" pitchFamily="34" charset="0"/>
              </a:rPr>
              <a:t>In the example below, the x-axis represents age, and the y-axis represents speed. We have registered the age and speed of 13 cars as they were passing a tollbooth. Let us see if the data we collected could be used in a linear regression:</a:t>
            </a:r>
          </a:p>
        </p:txBody>
      </p:sp>
    </p:spTree>
    <p:extLst>
      <p:ext uri="{BB962C8B-B14F-4D97-AF65-F5344CB8AC3E}">
        <p14:creationId xmlns:p14="http://schemas.microsoft.com/office/powerpoint/2010/main" val="975292342"/>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Linear Regression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812800" y="2183060"/>
            <a:ext cx="9180200" cy="746785"/>
          </a:xfrm>
          <a:prstGeom prst="rect">
            <a:avLst/>
          </a:prstGeom>
        </p:spPr>
        <p:txBody>
          <a:bodyPr vert="horz" wrap="square" lIns="0" tIns="8043" rIns="0" bIns="0" rtlCol="0">
            <a:spAutoFit/>
          </a:bodyPr>
          <a:lstStyle/>
          <a:p>
            <a:pPr lvl="0" defTabSz="609630">
              <a:defRPr/>
            </a:pPr>
            <a:r>
              <a:rPr lang="en-US" sz="2400" dirty="0">
                <a:solidFill>
                  <a:schemeClr val="bg1"/>
                </a:solidFill>
                <a:latin typeface="Arial Rounded MT Bold" panose="020F0704030504030204" pitchFamily="34" charset="0"/>
              </a:rPr>
              <a:t>Example</a:t>
            </a:r>
          </a:p>
          <a:p>
            <a:pPr lvl="0" defTabSz="609630">
              <a:defRPr/>
            </a:pPr>
            <a:r>
              <a:rPr lang="en-US" sz="2400" dirty="0">
                <a:solidFill>
                  <a:schemeClr val="bg1"/>
                </a:solidFill>
                <a:latin typeface="Arial Rounded MT Bold" panose="020F0704030504030204" pitchFamily="34" charset="0"/>
              </a:rPr>
              <a:t>Start by drawing a scatter plot:</a:t>
            </a:r>
          </a:p>
        </p:txBody>
      </p:sp>
      <p:pic>
        <p:nvPicPr>
          <p:cNvPr id="4" name="Picture 3">
            <a:extLst>
              <a:ext uri="{FF2B5EF4-FFF2-40B4-BE49-F238E27FC236}">
                <a16:creationId xmlns:a16="http://schemas.microsoft.com/office/drawing/2014/main" id="{FF276754-9F25-480B-AC7E-6460333A9C75}"/>
              </a:ext>
            </a:extLst>
          </p:cNvPr>
          <p:cNvPicPr>
            <a:picLocks noChangeAspect="1"/>
          </p:cNvPicPr>
          <p:nvPr/>
        </p:nvPicPr>
        <p:blipFill>
          <a:blip r:embed="rId5"/>
          <a:stretch>
            <a:fillRect/>
          </a:stretch>
        </p:blipFill>
        <p:spPr>
          <a:xfrm>
            <a:off x="812800" y="3187971"/>
            <a:ext cx="8422132" cy="2781314"/>
          </a:xfrm>
          <a:prstGeom prst="rect">
            <a:avLst/>
          </a:prstGeom>
        </p:spPr>
      </p:pic>
    </p:spTree>
    <p:extLst>
      <p:ext uri="{BB962C8B-B14F-4D97-AF65-F5344CB8AC3E}">
        <p14:creationId xmlns:p14="http://schemas.microsoft.com/office/powerpoint/2010/main" val="4194347459"/>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Linear Regression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812800" y="2183060"/>
            <a:ext cx="9180200" cy="377453"/>
          </a:xfrm>
          <a:prstGeom prst="rect">
            <a:avLst/>
          </a:prstGeom>
        </p:spPr>
        <p:txBody>
          <a:bodyPr vert="horz" wrap="square" lIns="0" tIns="8043" rIns="0" bIns="0" rtlCol="0">
            <a:spAutoFit/>
          </a:bodyPr>
          <a:lstStyle/>
          <a:p>
            <a:pPr lvl="0" defTabSz="609630">
              <a:defRPr/>
            </a:pPr>
            <a:r>
              <a:rPr lang="en-US" sz="2400" dirty="0">
                <a:solidFill>
                  <a:schemeClr val="bg1"/>
                </a:solidFill>
                <a:latin typeface="Arial Rounded MT Bold" panose="020F0704030504030204" pitchFamily="34" charset="0"/>
              </a:rPr>
              <a:t>Result:</a:t>
            </a:r>
          </a:p>
        </p:txBody>
      </p:sp>
      <p:pic>
        <p:nvPicPr>
          <p:cNvPr id="5" name="Picture 4">
            <a:extLst>
              <a:ext uri="{FF2B5EF4-FFF2-40B4-BE49-F238E27FC236}">
                <a16:creationId xmlns:a16="http://schemas.microsoft.com/office/drawing/2014/main" id="{E5F92FDE-58F5-4977-8951-37B6F99B0AB9}"/>
              </a:ext>
            </a:extLst>
          </p:cNvPr>
          <p:cNvPicPr>
            <a:picLocks noChangeAspect="1"/>
          </p:cNvPicPr>
          <p:nvPr/>
        </p:nvPicPr>
        <p:blipFill>
          <a:blip r:embed="rId5"/>
          <a:stretch>
            <a:fillRect/>
          </a:stretch>
        </p:blipFill>
        <p:spPr>
          <a:xfrm>
            <a:off x="812800" y="2756073"/>
            <a:ext cx="5283200" cy="3892884"/>
          </a:xfrm>
          <a:prstGeom prst="rect">
            <a:avLst/>
          </a:prstGeom>
        </p:spPr>
      </p:pic>
    </p:spTree>
    <p:extLst>
      <p:ext uri="{BB962C8B-B14F-4D97-AF65-F5344CB8AC3E}">
        <p14:creationId xmlns:p14="http://schemas.microsoft.com/office/powerpoint/2010/main" val="3944406651"/>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Linear Regression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812800" y="2183060"/>
            <a:ext cx="9180200" cy="746785"/>
          </a:xfrm>
          <a:prstGeom prst="rect">
            <a:avLst/>
          </a:prstGeom>
        </p:spPr>
        <p:txBody>
          <a:bodyPr vert="horz" wrap="square" lIns="0" tIns="8043" rIns="0" bIns="0" rtlCol="0">
            <a:spAutoFit/>
          </a:bodyPr>
          <a:lstStyle/>
          <a:p>
            <a:pPr lvl="0" defTabSz="609630">
              <a:defRPr/>
            </a:pPr>
            <a:r>
              <a:rPr lang="en-US" sz="2400" dirty="0">
                <a:solidFill>
                  <a:schemeClr val="bg1"/>
                </a:solidFill>
                <a:latin typeface="Arial Rounded MT Bold" panose="020F0704030504030204" pitchFamily="34" charset="0"/>
              </a:rPr>
              <a:t>Example</a:t>
            </a:r>
          </a:p>
          <a:p>
            <a:pPr lvl="0" defTabSz="609630">
              <a:defRPr/>
            </a:pPr>
            <a:r>
              <a:rPr lang="en-US" sz="2400" dirty="0">
                <a:solidFill>
                  <a:schemeClr val="bg1"/>
                </a:solidFill>
                <a:latin typeface="Arial Rounded MT Bold" panose="020F0704030504030204" pitchFamily="34" charset="0"/>
              </a:rPr>
              <a:t>Import </a:t>
            </a:r>
            <a:r>
              <a:rPr lang="en-US" sz="2400" dirty="0" err="1">
                <a:solidFill>
                  <a:schemeClr val="bg1"/>
                </a:solidFill>
                <a:latin typeface="Arial Rounded MT Bold" panose="020F0704030504030204" pitchFamily="34" charset="0"/>
              </a:rPr>
              <a:t>scipy</a:t>
            </a:r>
            <a:r>
              <a:rPr lang="en-US" sz="2400" dirty="0">
                <a:solidFill>
                  <a:schemeClr val="bg1"/>
                </a:solidFill>
                <a:latin typeface="Arial Rounded MT Bold" panose="020F0704030504030204" pitchFamily="34" charset="0"/>
              </a:rPr>
              <a:t> and draw the line of Linear Regression:</a:t>
            </a:r>
          </a:p>
        </p:txBody>
      </p:sp>
      <p:pic>
        <p:nvPicPr>
          <p:cNvPr id="4" name="Picture 3">
            <a:extLst>
              <a:ext uri="{FF2B5EF4-FFF2-40B4-BE49-F238E27FC236}">
                <a16:creationId xmlns:a16="http://schemas.microsoft.com/office/drawing/2014/main" id="{C1D551FD-C0FE-491E-8BC4-663C02404CC7}"/>
              </a:ext>
            </a:extLst>
          </p:cNvPr>
          <p:cNvPicPr>
            <a:picLocks noChangeAspect="1"/>
          </p:cNvPicPr>
          <p:nvPr/>
        </p:nvPicPr>
        <p:blipFill>
          <a:blip r:embed="rId5"/>
          <a:stretch>
            <a:fillRect/>
          </a:stretch>
        </p:blipFill>
        <p:spPr>
          <a:xfrm>
            <a:off x="823074" y="3083653"/>
            <a:ext cx="6015091" cy="3661054"/>
          </a:xfrm>
          <a:prstGeom prst="rect">
            <a:avLst/>
          </a:prstGeom>
        </p:spPr>
      </p:pic>
    </p:spTree>
    <p:extLst>
      <p:ext uri="{BB962C8B-B14F-4D97-AF65-F5344CB8AC3E}">
        <p14:creationId xmlns:p14="http://schemas.microsoft.com/office/powerpoint/2010/main" val="845419801"/>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Linear Regression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812800" y="1979907"/>
            <a:ext cx="9180200" cy="377453"/>
          </a:xfrm>
          <a:prstGeom prst="rect">
            <a:avLst/>
          </a:prstGeom>
        </p:spPr>
        <p:txBody>
          <a:bodyPr vert="horz" wrap="square" lIns="0" tIns="8043" rIns="0" bIns="0" rtlCol="0">
            <a:spAutoFit/>
          </a:bodyPr>
          <a:lstStyle/>
          <a:p>
            <a:pPr lvl="0" defTabSz="609630">
              <a:defRPr/>
            </a:pPr>
            <a:r>
              <a:rPr lang="en-US" sz="2400" dirty="0">
                <a:solidFill>
                  <a:schemeClr val="bg1"/>
                </a:solidFill>
                <a:latin typeface="Arial Rounded MT Bold" panose="020F0704030504030204" pitchFamily="34" charset="0"/>
              </a:rPr>
              <a:t>Result:</a:t>
            </a:r>
          </a:p>
        </p:txBody>
      </p:sp>
      <p:pic>
        <p:nvPicPr>
          <p:cNvPr id="4" name="Picture 3">
            <a:extLst>
              <a:ext uri="{FF2B5EF4-FFF2-40B4-BE49-F238E27FC236}">
                <a16:creationId xmlns:a16="http://schemas.microsoft.com/office/drawing/2014/main" id="{B837F4F3-004F-4799-A77A-21A415D06B8C}"/>
              </a:ext>
            </a:extLst>
          </p:cNvPr>
          <p:cNvPicPr>
            <a:picLocks noChangeAspect="1"/>
          </p:cNvPicPr>
          <p:nvPr/>
        </p:nvPicPr>
        <p:blipFill>
          <a:blip r:embed="rId5"/>
          <a:stretch>
            <a:fillRect/>
          </a:stretch>
        </p:blipFill>
        <p:spPr>
          <a:xfrm>
            <a:off x="812800" y="2501973"/>
            <a:ext cx="5608548" cy="4088674"/>
          </a:xfrm>
          <a:prstGeom prst="rect">
            <a:avLst/>
          </a:prstGeom>
        </p:spPr>
      </p:pic>
    </p:spTree>
    <p:extLst>
      <p:ext uri="{BB962C8B-B14F-4D97-AF65-F5344CB8AC3E}">
        <p14:creationId xmlns:p14="http://schemas.microsoft.com/office/powerpoint/2010/main" val="2575581474"/>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Linear Regression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812800" y="2183060"/>
            <a:ext cx="9180200" cy="2593445"/>
          </a:xfrm>
          <a:prstGeom prst="rect">
            <a:avLst/>
          </a:prstGeom>
        </p:spPr>
        <p:txBody>
          <a:bodyPr vert="horz" wrap="square" lIns="0" tIns="8043" rIns="0" bIns="0" rtlCol="0">
            <a:spAutoFit/>
          </a:bodyPr>
          <a:lstStyle/>
          <a:p>
            <a:pPr lvl="0" defTabSz="609630">
              <a:defRPr/>
            </a:pPr>
            <a:r>
              <a:rPr lang="en-US" sz="2400" dirty="0">
                <a:solidFill>
                  <a:schemeClr val="bg1"/>
                </a:solidFill>
                <a:latin typeface="Arial Rounded MT Bold" panose="020F0704030504030204" pitchFamily="34" charset="0"/>
              </a:rPr>
              <a:t>Example Explained</a:t>
            </a:r>
          </a:p>
          <a:p>
            <a:pPr lvl="0" defTabSz="609630">
              <a:defRPr/>
            </a:pPr>
            <a:r>
              <a:rPr lang="en-US" sz="2400" dirty="0">
                <a:solidFill>
                  <a:schemeClr val="bg1"/>
                </a:solidFill>
                <a:latin typeface="Arial Rounded MT Bold" panose="020F0704030504030204" pitchFamily="34" charset="0"/>
              </a:rPr>
              <a:t>Import the modules you need.</a:t>
            </a:r>
          </a:p>
          <a:p>
            <a:pPr lvl="0" defTabSz="609630">
              <a:defRPr/>
            </a:pPr>
            <a:endParaRPr lang="en-US" sz="2400" dirty="0">
              <a:solidFill>
                <a:schemeClr val="bg1"/>
              </a:solidFill>
              <a:latin typeface="Arial Rounded MT Bold" panose="020F0704030504030204" pitchFamily="34" charset="0"/>
            </a:endParaRPr>
          </a:p>
          <a:p>
            <a:pPr lvl="0" defTabSz="609630">
              <a:defRPr/>
            </a:pPr>
            <a:r>
              <a:rPr lang="en-US" sz="2400" dirty="0">
                <a:solidFill>
                  <a:schemeClr val="bg1"/>
                </a:solidFill>
                <a:latin typeface="Arial Rounded MT Bold" panose="020F0704030504030204" pitchFamily="34" charset="0"/>
              </a:rPr>
              <a:t>You can learn about the Matplotlib module in our Matplotlib Tutorial.</a:t>
            </a:r>
          </a:p>
          <a:p>
            <a:pPr lvl="0" defTabSz="609630">
              <a:defRPr/>
            </a:pPr>
            <a:endParaRPr lang="en-US" sz="2400" dirty="0">
              <a:solidFill>
                <a:schemeClr val="bg1"/>
              </a:solidFill>
              <a:latin typeface="Arial Rounded MT Bold" panose="020F0704030504030204" pitchFamily="34" charset="0"/>
            </a:endParaRPr>
          </a:p>
          <a:p>
            <a:pPr lvl="0" defTabSz="609630">
              <a:defRPr/>
            </a:pPr>
            <a:r>
              <a:rPr lang="en-US" sz="2400" dirty="0">
                <a:solidFill>
                  <a:schemeClr val="bg1"/>
                </a:solidFill>
                <a:latin typeface="Arial Rounded MT Bold" panose="020F0704030504030204" pitchFamily="34" charset="0"/>
              </a:rPr>
              <a:t>You can learn about the SciPy module in our SciPy Tutorial.</a:t>
            </a:r>
          </a:p>
        </p:txBody>
      </p:sp>
      <p:pic>
        <p:nvPicPr>
          <p:cNvPr id="4" name="Picture 3">
            <a:extLst>
              <a:ext uri="{FF2B5EF4-FFF2-40B4-BE49-F238E27FC236}">
                <a16:creationId xmlns:a16="http://schemas.microsoft.com/office/drawing/2014/main" id="{FC4202A2-C086-4592-AA15-33A97861391B}"/>
              </a:ext>
            </a:extLst>
          </p:cNvPr>
          <p:cNvPicPr>
            <a:picLocks noChangeAspect="1"/>
          </p:cNvPicPr>
          <p:nvPr/>
        </p:nvPicPr>
        <p:blipFill>
          <a:blip r:embed="rId5"/>
          <a:stretch>
            <a:fillRect/>
          </a:stretch>
        </p:blipFill>
        <p:spPr>
          <a:xfrm>
            <a:off x="812800" y="5156931"/>
            <a:ext cx="8199088" cy="1120579"/>
          </a:xfrm>
          <a:prstGeom prst="rect">
            <a:avLst/>
          </a:prstGeom>
        </p:spPr>
      </p:pic>
    </p:spTree>
    <p:extLst>
      <p:ext uri="{BB962C8B-B14F-4D97-AF65-F5344CB8AC3E}">
        <p14:creationId xmlns:p14="http://schemas.microsoft.com/office/powerpoint/2010/main" val="722473388"/>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Linear Regression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812800" y="2183060"/>
            <a:ext cx="9180200" cy="377453"/>
          </a:xfrm>
          <a:prstGeom prst="rect">
            <a:avLst/>
          </a:prstGeom>
        </p:spPr>
        <p:txBody>
          <a:bodyPr vert="horz" wrap="square" lIns="0" tIns="8043" rIns="0" bIns="0" rtlCol="0">
            <a:spAutoFit/>
          </a:bodyPr>
          <a:lstStyle/>
          <a:p>
            <a:pPr lvl="0" defTabSz="609630">
              <a:defRPr/>
            </a:pPr>
            <a:r>
              <a:rPr lang="en-US" sz="2400" dirty="0">
                <a:solidFill>
                  <a:schemeClr val="bg1"/>
                </a:solidFill>
                <a:latin typeface="Arial Rounded MT Bold" panose="020F0704030504030204" pitchFamily="34" charset="0"/>
              </a:rPr>
              <a:t>Create the arrays that represent the values of the x and y axis:</a:t>
            </a:r>
          </a:p>
        </p:txBody>
      </p:sp>
      <p:pic>
        <p:nvPicPr>
          <p:cNvPr id="5" name="Picture 4">
            <a:extLst>
              <a:ext uri="{FF2B5EF4-FFF2-40B4-BE49-F238E27FC236}">
                <a16:creationId xmlns:a16="http://schemas.microsoft.com/office/drawing/2014/main" id="{5A4EDF4D-1ECF-4FA9-BC1C-46DBE5F7A897}"/>
              </a:ext>
            </a:extLst>
          </p:cNvPr>
          <p:cNvPicPr>
            <a:picLocks noChangeAspect="1"/>
          </p:cNvPicPr>
          <p:nvPr/>
        </p:nvPicPr>
        <p:blipFill>
          <a:blip r:embed="rId5"/>
          <a:stretch>
            <a:fillRect/>
          </a:stretch>
        </p:blipFill>
        <p:spPr>
          <a:xfrm>
            <a:off x="812800" y="2818639"/>
            <a:ext cx="7010400" cy="914400"/>
          </a:xfrm>
          <a:prstGeom prst="rect">
            <a:avLst/>
          </a:prstGeom>
        </p:spPr>
      </p:pic>
      <p:sp>
        <p:nvSpPr>
          <p:cNvPr id="14" name="object 4">
            <a:extLst>
              <a:ext uri="{FF2B5EF4-FFF2-40B4-BE49-F238E27FC236}">
                <a16:creationId xmlns:a16="http://schemas.microsoft.com/office/drawing/2014/main" id="{79C58226-4DEB-4820-A72D-472B703AB331}"/>
              </a:ext>
            </a:extLst>
          </p:cNvPr>
          <p:cNvSpPr txBox="1"/>
          <p:nvPr/>
        </p:nvSpPr>
        <p:spPr>
          <a:xfrm>
            <a:off x="812800" y="4053158"/>
            <a:ext cx="9180200" cy="746785"/>
          </a:xfrm>
          <a:prstGeom prst="rect">
            <a:avLst/>
          </a:prstGeom>
        </p:spPr>
        <p:txBody>
          <a:bodyPr vert="horz" wrap="square" lIns="0" tIns="8043" rIns="0" bIns="0" rtlCol="0">
            <a:spAutoFit/>
          </a:bodyPr>
          <a:lstStyle/>
          <a:p>
            <a:pPr lvl="0" defTabSz="609630">
              <a:defRPr/>
            </a:pPr>
            <a:r>
              <a:rPr lang="en-US" sz="2400" dirty="0">
                <a:solidFill>
                  <a:schemeClr val="bg1"/>
                </a:solidFill>
                <a:latin typeface="Arial Rounded MT Bold" panose="020F0704030504030204" pitchFamily="34" charset="0"/>
              </a:rPr>
              <a:t>Execute a method that returns some important key values of Linear Regression:</a:t>
            </a:r>
          </a:p>
        </p:txBody>
      </p:sp>
      <p:pic>
        <p:nvPicPr>
          <p:cNvPr id="8" name="Picture 7">
            <a:extLst>
              <a:ext uri="{FF2B5EF4-FFF2-40B4-BE49-F238E27FC236}">
                <a16:creationId xmlns:a16="http://schemas.microsoft.com/office/drawing/2014/main" id="{54492977-10D9-4A52-8A57-2C02CB06B545}"/>
              </a:ext>
            </a:extLst>
          </p:cNvPr>
          <p:cNvPicPr>
            <a:picLocks noChangeAspect="1"/>
          </p:cNvPicPr>
          <p:nvPr/>
        </p:nvPicPr>
        <p:blipFill>
          <a:blip r:embed="rId6"/>
          <a:stretch>
            <a:fillRect/>
          </a:stretch>
        </p:blipFill>
        <p:spPr>
          <a:xfrm>
            <a:off x="827543" y="5223439"/>
            <a:ext cx="8001000" cy="657225"/>
          </a:xfrm>
          <a:prstGeom prst="rect">
            <a:avLst/>
          </a:prstGeom>
        </p:spPr>
      </p:pic>
    </p:spTree>
    <p:extLst>
      <p:ext uri="{BB962C8B-B14F-4D97-AF65-F5344CB8AC3E}">
        <p14:creationId xmlns:p14="http://schemas.microsoft.com/office/powerpoint/2010/main" val="3934627257"/>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0-#ppt_w/2"/>
                                          </p:val>
                                        </p:tav>
                                        <p:tav tm="100000">
                                          <p:val>
                                            <p:strVal val="#ppt_x"/>
                                          </p:val>
                                        </p:tav>
                                      </p:tavLst>
                                    </p:anim>
                                    <p:anim calcmode="lin" valueType="num">
                                      <p:cBhvr additive="base">
                                        <p:cTn id="20"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Standard Deviation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32778" y="2375819"/>
            <a:ext cx="8603331" cy="2224113"/>
          </a:xfrm>
          <a:prstGeom prst="rect">
            <a:avLst/>
          </a:prstGeom>
        </p:spPr>
        <p:txBody>
          <a:bodyPr vert="horz" wrap="square" lIns="0" tIns="8043" rIns="0" bIns="0" rtlCol="0">
            <a:spAutoFit/>
          </a:bodyPr>
          <a:lstStyle/>
          <a:p>
            <a:pPr lvl="0" defTabSz="609630">
              <a:defRPr/>
            </a:pPr>
            <a:r>
              <a:rPr lang="en-US" sz="2400" dirty="0">
                <a:solidFill>
                  <a:prstClr val="white"/>
                </a:solidFill>
                <a:latin typeface="Arial Rounded MT Bold" panose="020F0704030504030204" pitchFamily="34" charset="0"/>
              </a:rPr>
              <a:t>Meaning that most of the values are within the range of 0.9 from the mean value, which is 86.4.</a:t>
            </a:r>
          </a:p>
          <a:p>
            <a:pPr lvl="0" defTabSz="609630">
              <a:defRPr/>
            </a:pPr>
            <a:endParaRPr lang="en-US" sz="2400" dirty="0">
              <a:solidFill>
                <a:prstClr val="white"/>
              </a:solidFill>
              <a:latin typeface="Arial Rounded MT Bold" panose="020F0704030504030204" pitchFamily="34" charset="0"/>
            </a:endParaRPr>
          </a:p>
          <a:p>
            <a:pPr lvl="0" defTabSz="609630">
              <a:defRPr/>
            </a:pPr>
            <a:r>
              <a:rPr lang="en-US" sz="2400" dirty="0">
                <a:solidFill>
                  <a:prstClr val="white"/>
                </a:solidFill>
                <a:latin typeface="Arial Rounded MT Bold" panose="020F0704030504030204" pitchFamily="34" charset="0"/>
              </a:rPr>
              <a:t>Let us do the same with a selection of numbers with a wider range:</a:t>
            </a:r>
          </a:p>
          <a:p>
            <a:pPr lvl="0" defTabSz="609630">
              <a:defRPr/>
            </a:pPr>
            <a:endParaRPr kumimoji="0" lang="en-US" sz="2400" b="0" i="0" u="none" strike="noStrike" kern="1200" cap="none" spc="0" normalizeH="0" baseline="0" noProof="0" dirty="0">
              <a:ln>
                <a:noFill/>
              </a:ln>
              <a:solidFill>
                <a:prstClr val="white"/>
              </a:solidFill>
              <a:effectLst/>
              <a:uLnTx/>
              <a:uFillTx/>
              <a:latin typeface="Arial Rounded MT Bold" panose="020F0704030504030204" pitchFamily="34" charset="0"/>
              <a:ea typeface="+mn-ea"/>
              <a:cs typeface="+mn-cs"/>
            </a:endParaRPr>
          </a:p>
        </p:txBody>
      </p:sp>
      <p:pic>
        <p:nvPicPr>
          <p:cNvPr id="5" name="Picture 4">
            <a:extLst>
              <a:ext uri="{FF2B5EF4-FFF2-40B4-BE49-F238E27FC236}">
                <a16:creationId xmlns:a16="http://schemas.microsoft.com/office/drawing/2014/main" id="{5F2E4EF7-5693-4E5B-9450-0CC5F2152562}"/>
              </a:ext>
            </a:extLst>
          </p:cNvPr>
          <p:cNvPicPr>
            <a:picLocks noChangeAspect="1"/>
          </p:cNvPicPr>
          <p:nvPr/>
        </p:nvPicPr>
        <p:blipFill>
          <a:blip r:embed="rId5"/>
          <a:stretch>
            <a:fillRect/>
          </a:stretch>
        </p:blipFill>
        <p:spPr>
          <a:xfrm>
            <a:off x="932778" y="4425933"/>
            <a:ext cx="4562475" cy="742950"/>
          </a:xfrm>
          <a:prstGeom prst="rect">
            <a:avLst/>
          </a:prstGeom>
        </p:spPr>
      </p:pic>
      <p:sp>
        <p:nvSpPr>
          <p:cNvPr id="17" name="TextBox 16">
            <a:extLst>
              <a:ext uri="{FF2B5EF4-FFF2-40B4-BE49-F238E27FC236}">
                <a16:creationId xmlns:a16="http://schemas.microsoft.com/office/drawing/2014/main" id="{492192E7-E0B2-4C99-8F8D-6389A2DFCCB1}"/>
              </a:ext>
            </a:extLst>
          </p:cNvPr>
          <p:cNvSpPr txBox="1"/>
          <p:nvPr/>
        </p:nvSpPr>
        <p:spPr>
          <a:xfrm>
            <a:off x="812800" y="5355692"/>
            <a:ext cx="6097712" cy="461665"/>
          </a:xfrm>
          <a:prstGeom prst="rect">
            <a:avLst/>
          </a:prstGeom>
          <a:noFill/>
        </p:spPr>
        <p:txBody>
          <a:bodyPr wrap="square">
            <a:spAutoFit/>
          </a:bodyPr>
          <a:lstStyle/>
          <a:p>
            <a:pPr lvl="0" defTabSz="609630">
              <a:defRPr/>
            </a:pPr>
            <a:r>
              <a:rPr lang="en-US" sz="2400" dirty="0">
                <a:solidFill>
                  <a:prstClr val="white"/>
                </a:solidFill>
                <a:latin typeface="Arial Rounded MT Bold" panose="020F0704030504030204" pitchFamily="34" charset="0"/>
              </a:rPr>
              <a:t>The standard deviation is:</a:t>
            </a:r>
            <a:endParaRPr kumimoji="0" lang="en-US" sz="2400" b="0" i="0" u="none" strike="noStrike" kern="1200" cap="none" spc="0" normalizeH="0" baseline="0" noProof="0" dirty="0">
              <a:ln>
                <a:noFill/>
              </a:ln>
              <a:solidFill>
                <a:prstClr val="white"/>
              </a:solidFill>
              <a:effectLst/>
              <a:uLnTx/>
              <a:uFillTx/>
              <a:latin typeface="Arial Rounded MT Bold" panose="020F0704030504030204" pitchFamily="34" charset="0"/>
              <a:ea typeface="+mn-ea"/>
              <a:cs typeface="+mn-cs"/>
            </a:endParaRPr>
          </a:p>
        </p:txBody>
      </p:sp>
      <p:pic>
        <p:nvPicPr>
          <p:cNvPr id="19" name="Picture 18">
            <a:extLst>
              <a:ext uri="{FF2B5EF4-FFF2-40B4-BE49-F238E27FC236}">
                <a16:creationId xmlns:a16="http://schemas.microsoft.com/office/drawing/2014/main" id="{FE98D323-9F28-4D28-99DC-557E7A992081}"/>
              </a:ext>
            </a:extLst>
          </p:cNvPr>
          <p:cNvPicPr>
            <a:picLocks noChangeAspect="1"/>
          </p:cNvPicPr>
          <p:nvPr/>
        </p:nvPicPr>
        <p:blipFill>
          <a:blip r:embed="rId6"/>
          <a:stretch>
            <a:fillRect/>
          </a:stretch>
        </p:blipFill>
        <p:spPr>
          <a:xfrm>
            <a:off x="932778" y="6004166"/>
            <a:ext cx="3886200" cy="619125"/>
          </a:xfrm>
          <a:prstGeom prst="rect">
            <a:avLst/>
          </a:prstGeom>
        </p:spPr>
      </p:pic>
    </p:spTree>
    <p:extLst>
      <p:ext uri="{BB962C8B-B14F-4D97-AF65-F5344CB8AC3E}">
        <p14:creationId xmlns:p14="http://schemas.microsoft.com/office/powerpoint/2010/main" val="219226226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Linear Regression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812800" y="2183060"/>
            <a:ext cx="9180200" cy="1116117"/>
          </a:xfrm>
          <a:prstGeom prst="rect">
            <a:avLst/>
          </a:prstGeom>
        </p:spPr>
        <p:txBody>
          <a:bodyPr vert="horz" wrap="square" lIns="0" tIns="8043" rIns="0" bIns="0" rtlCol="0">
            <a:spAutoFit/>
          </a:bodyPr>
          <a:lstStyle/>
          <a:p>
            <a:pPr lvl="0" defTabSz="609630">
              <a:defRPr/>
            </a:pPr>
            <a:r>
              <a:rPr lang="en-US" sz="2400" dirty="0">
                <a:solidFill>
                  <a:schemeClr val="bg1"/>
                </a:solidFill>
                <a:latin typeface="Arial Rounded MT Bold" panose="020F0704030504030204" pitchFamily="34" charset="0"/>
              </a:rPr>
              <a:t>Create a function that uses the slope and intercept values to return a new value. This new value represents where on the y-axis the corresponding x value will be placed:</a:t>
            </a:r>
          </a:p>
        </p:txBody>
      </p:sp>
      <p:sp>
        <p:nvSpPr>
          <p:cNvPr id="14" name="object 4">
            <a:extLst>
              <a:ext uri="{FF2B5EF4-FFF2-40B4-BE49-F238E27FC236}">
                <a16:creationId xmlns:a16="http://schemas.microsoft.com/office/drawing/2014/main" id="{79C58226-4DEB-4820-A72D-472B703AB331}"/>
              </a:ext>
            </a:extLst>
          </p:cNvPr>
          <p:cNvSpPr txBox="1"/>
          <p:nvPr/>
        </p:nvSpPr>
        <p:spPr>
          <a:xfrm>
            <a:off x="827543" y="4701254"/>
            <a:ext cx="9180200" cy="746785"/>
          </a:xfrm>
          <a:prstGeom prst="rect">
            <a:avLst/>
          </a:prstGeom>
        </p:spPr>
        <p:txBody>
          <a:bodyPr vert="horz" wrap="square" lIns="0" tIns="8043" rIns="0" bIns="0" rtlCol="0">
            <a:spAutoFit/>
          </a:bodyPr>
          <a:lstStyle/>
          <a:p>
            <a:pPr lvl="0" defTabSz="609630">
              <a:defRPr/>
            </a:pPr>
            <a:r>
              <a:rPr lang="en-US" sz="2400" dirty="0">
                <a:solidFill>
                  <a:schemeClr val="bg1"/>
                </a:solidFill>
                <a:latin typeface="Arial Rounded MT Bold" panose="020F0704030504030204" pitchFamily="34" charset="0"/>
              </a:rPr>
              <a:t>Run each value of the x array through the function. This will result in a new array with new values for the y-axis:</a:t>
            </a:r>
          </a:p>
        </p:txBody>
      </p:sp>
      <p:pic>
        <p:nvPicPr>
          <p:cNvPr id="4" name="Picture 3">
            <a:extLst>
              <a:ext uri="{FF2B5EF4-FFF2-40B4-BE49-F238E27FC236}">
                <a16:creationId xmlns:a16="http://schemas.microsoft.com/office/drawing/2014/main" id="{C5D5FA20-42BE-4258-B54A-309DD7BAFFD9}"/>
              </a:ext>
            </a:extLst>
          </p:cNvPr>
          <p:cNvPicPr>
            <a:picLocks noChangeAspect="1"/>
          </p:cNvPicPr>
          <p:nvPr/>
        </p:nvPicPr>
        <p:blipFill>
          <a:blip r:embed="rId5"/>
          <a:stretch>
            <a:fillRect/>
          </a:stretch>
        </p:blipFill>
        <p:spPr>
          <a:xfrm>
            <a:off x="812800" y="3557303"/>
            <a:ext cx="6924675" cy="952500"/>
          </a:xfrm>
          <a:prstGeom prst="rect">
            <a:avLst/>
          </a:prstGeom>
        </p:spPr>
      </p:pic>
      <p:pic>
        <p:nvPicPr>
          <p:cNvPr id="9" name="Picture 8">
            <a:extLst>
              <a:ext uri="{FF2B5EF4-FFF2-40B4-BE49-F238E27FC236}">
                <a16:creationId xmlns:a16="http://schemas.microsoft.com/office/drawing/2014/main" id="{93EC90E4-A68C-4C94-A927-45E2AE94D709}"/>
              </a:ext>
            </a:extLst>
          </p:cNvPr>
          <p:cNvPicPr>
            <a:picLocks noChangeAspect="1"/>
          </p:cNvPicPr>
          <p:nvPr/>
        </p:nvPicPr>
        <p:blipFill>
          <a:blip r:embed="rId6"/>
          <a:stretch>
            <a:fillRect/>
          </a:stretch>
        </p:blipFill>
        <p:spPr>
          <a:xfrm>
            <a:off x="827543" y="5739754"/>
            <a:ext cx="6980365" cy="746785"/>
          </a:xfrm>
          <a:prstGeom prst="rect">
            <a:avLst/>
          </a:prstGeom>
        </p:spPr>
      </p:pic>
    </p:spTree>
    <p:extLst>
      <p:ext uri="{BB962C8B-B14F-4D97-AF65-F5344CB8AC3E}">
        <p14:creationId xmlns:p14="http://schemas.microsoft.com/office/powerpoint/2010/main" val="1366285857"/>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0-#ppt_w/2"/>
                                          </p:val>
                                        </p:tav>
                                        <p:tav tm="100000">
                                          <p:val>
                                            <p:strVal val="#ppt_x"/>
                                          </p:val>
                                        </p:tav>
                                      </p:tavLst>
                                    </p:anim>
                                    <p:anim calcmode="lin" valueType="num">
                                      <p:cBhvr additive="base">
                                        <p:cTn id="20"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1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Linear Regression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812800" y="2183060"/>
            <a:ext cx="9180200" cy="377453"/>
          </a:xfrm>
          <a:prstGeom prst="rect">
            <a:avLst/>
          </a:prstGeom>
        </p:spPr>
        <p:txBody>
          <a:bodyPr vert="horz" wrap="square" lIns="0" tIns="8043" rIns="0" bIns="0" rtlCol="0">
            <a:spAutoFit/>
          </a:bodyPr>
          <a:lstStyle/>
          <a:p>
            <a:pPr lvl="0" defTabSz="609630">
              <a:defRPr/>
            </a:pPr>
            <a:r>
              <a:rPr lang="en-US" sz="2400" dirty="0">
                <a:solidFill>
                  <a:schemeClr val="bg1"/>
                </a:solidFill>
                <a:latin typeface="Arial Rounded MT Bold" panose="020F0704030504030204" pitchFamily="34" charset="0"/>
              </a:rPr>
              <a:t>Draw the original scatter plot:</a:t>
            </a:r>
          </a:p>
        </p:txBody>
      </p:sp>
      <p:sp>
        <p:nvSpPr>
          <p:cNvPr id="14" name="object 4">
            <a:extLst>
              <a:ext uri="{FF2B5EF4-FFF2-40B4-BE49-F238E27FC236}">
                <a16:creationId xmlns:a16="http://schemas.microsoft.com/office/drawing/2014/main" id="{79C58226-4DEB-4820-A72D-472B703AB331}"/>
              </a:ext>
            </a:extLst>
          </p:cNvPr>
          <p:cNvSpPr txBox="1"/>
          <p:nvPr/>
        </p:nvSpPr>
        <p:spPr>
          <a:xfrm>
            <a:off x="812800" y="3665888"/>
            <a:ext cx="9180200" cy="377453"/>
          </a:xfrm>
          <a:prstGeom prst="rect">
            <a:avLst/>
          </a:prstGeom>
        </p:spPr>
        <p:txBody>
          <a:bodyPr vert="horz" wrap="square" lIns="0" tIns="8043" rIns="0" bIns="0" rtlCol="0">
            <a:spAutoFit/>
          </a:bodyPr>
          <a:lstStyle/>
          <a:p>
            <a:pPr lvl="0" defTabSz="609630">
              <a:defRPr/>
            </a:pPr>
            <a:r>
              <a:rPr lang="en-US" sz="2400" dirty="0">
                <a:solidFill>
                  <a:schemeClr val="bg1"/>
                </a:solidFill>
                <a:latin typeface="Arial Rounded MT Bold" panose="020F0704030504030204" pitchFamily="34" charset="0"/>
              </a:rPr>
              <a:t>Draw the line of linear regression:</a:t>
            </a:r>
          </a:p>
        </p:txBody>
      </p:sp>
      <p:pic>
        <p:nvPicPr>
          <p:cNvPr id="5" name="Picture 4">
            <a:extLst>
              <a:ext uri="{FF2B5EF4-FFF2-40B4-BE49-F238E27FC236}">
                <a16:creationId xmlns:a16="http://schemas.microsoft.com/office/drawing/2014/main" id="{F55929DD-FDC0-4006-9881-8CAE6A278638}"/>
              </a:ext>
            </a:extLst>
          </p:cNvPr>
          <p:cNvPicPr>
            <a:picLocks noChangeAspect="1"/>
          </p:cNvPicPr>
          <p:nvPr/>
        </p:nvPicPr>
        <p:blipFill>
          <a:blip r:embed="rId5"/>
          <a:stretch>
            <a:fillRect/>
          </a:stretch>
        </p:blipFill>
        <p:spPr>
          <a:xfrm>
            <a:off x="825653" y="2769534"/>
            <a:ext cx="5305425" cy="733425"/>
          </a:xfrm>
          <a:prstGeom prst="rect">
            <a:avLst/>
          </a:prstGeom>
        </p:spPr>
      </p:pic>
      <p:pic>
        <p:nvPicPr>
          <p:cNvPr id="8" name="Picture 7">
            <a:extLst>
              <a:ext uri="{FF2B5EF4-FFF2-40B4-BE49-F238E27FC236}">
                <a16:creationId xmlns:a16="http://schemas.microsoft.com/office/drawing/2014/main" id="{CE59D403-394B-4BDB-AB3E-5E4B62203440}"/>
              </a:ext>
            </a:extLst>
          </p:cNvPr>
          <p:cNvPicPr>
            <a:picLocks noChangeAspect="1"/>
          </p:cNvPicPr>
          <p:nvPr/>
        </p:nvPicPr>
        <p:blipFill>
          <a:blip r:embed="rId6"/>
          <a:stretch>
            <a:fillRect/>
          </a:stretch>
        </p:blipFill>
        <p:spPr>
          <a:xfrm>
            <a:off x="812800" y="4273370"/>
            <a:ext cx="5270347" cy="812467"/>
          </a:xfrm>
          <a:prstGeom prst="rect">
            <a:avLst/>
          </a:prstGeom>
        </p:spPr>
      </p:pic>
      <p:sp>
        <p:nvSpPr>
          <p:cNvPr id="17" name="object 4">
            <a:extLst>
              <a:ext uri="{FF2B5EF4-FFF2-40B4-BE49-F238E27FC236}">
                <a16:creationId xmlns:a16="http://schemas.microsoft.com/office/drawing/2014/main" id="{1363749D-0E32-4F04-AB70-651BDBEE52DC}"/>
              </a:ext>
            </a:extLst>
          </p:cNvPr>
          <p:cNvSpPr txBox="1"/>
          <p:nvPr/>
        </p:nvSpPr>
        <p:spPr>
          <a:xfrm>
            <a:off x="812800" y="5258002"/>
            <a:ext cx="9180200" cy="377453"/>
          </a:xfrm>
          <a:prstGeom prst="rect">
            <a:avLst/>
          </a:prstGeom>
        </p:spPr>
        <p:txBody>
          <a:bodyPr vert="horz" wrap="square" lIns="0" tIns="8043" rIns="0" bIns="0" rtlCol="0">
            <a:spAutoFit/>
          </a:bodyPr>
          <a:lstStyle/>
          <a:p>
            <a:pPr lvl="0" defTabSz="609630">
              <a:defRPr/>
            </a:pPr>
            <a:r>
              <a:rPr lang="en-US" sz="2400" dirty="0">
                <a:solidFill>
                  <a:schemeClr val="bg1"/>
                </a:solidFill>
                <a:latin typeface="Arial Rounded MT Bold" panose="020F0704030504030204" pitchFamily="34" charset="0"/>
              </a:rPr>
              <a:t>Display the diagram:</a:t>
            </a:r>
          </a:p>
        </p:txBody>
      </p:sp>
      <p:pic>
        <p:nvPicPr>
          <p:cNvPr id="19" name="Picture 18">
            <a:extLst>
              <a:ext uri="{FF2B5EF4-FFF2-40B4-BE49-F238E27FC236}">
                <a16:creationId xmlns:a16="http://schemas.microsoft.com/office/drawing/2014/main" id="{2DCDF528-1F43-40B0-AD97-7E2895539D76}"/>
              </a:ext>
            </a:extLst>
          </p:cNvPr>
          <p:cNvPicPr>
            <a:picLocks noChangeAspect="1"/>
          </p:cNvPicPr>
          <p:nvPr/>
        </p:nvPicPr>
        <p:blipFill>
          <a:blip r:embed="rId7"/>
          <a:stretch>
            <a:fillRect/>
          </a:stretch>
        </p:blipFill>
        <p:spPr>
          <a:xfrm>
            <a:off x="812800" y="5944240"/>
            <a:ext cx="4705350" cy="733425"/>
          </a:xfrm>
          <a:prstGeom prst="rect">
            <a:avLst/>
          </a:prstGeom>
        </p:spPr>
      </p:pic>
    </p:spTree>
    <p:extLst>
      <p:ext uri="{BB962C8B-B14F-4D97-AF65-F5344CB8AC3E}">
        <p14:creationId xmlns:p14="http://schemas.microsoft.com/office/powerpoint/2010/main" val="1910972557"/>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0-#ppt_w/2"/>
                                          </p:val>
                                        </p:tav>
                                        <p:tav tm="100000">
                                          <p:val>
                                            <p:strVal val="#ppt_x"/>
                                          </p:val>
                                        </p:tav>
                                      </p:tavLst>
                                    </p:anim>
                                    <p:anim calcmode="lin" valueType="num">
                                      <p:cBhvr additive="base">
                                        <p:cTn id="20" dur="10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1000" fill="hold"/>
                                        <p:tgtEl>
                                          <p:spTgt spid="17"/>
                                        </p:tgtEl>
                                        <p:attrNameLst>
                                          <p:attrName>ppt_x</p:attrName>
                                        </p:attrNameLst>
                                      </p:cBhvr>
                                      <p:tavLst>
                                        <p:tav tm="0">
                                          <p:val>
                                            <p:strVal val="0-#ppt_w/2"/>
                                          </p:val>
                                        </p:tav>
                                        <p:tav tm="100000">
                                          <p:val>
                                            <p:strVal val="#ppt_x"/>
                                          </p:val>
                                        </p:tav>
                                      </p:tavLst>
                                    </p:anim>
                                    <p:anim calcmode="lin" valueType="num">
                                      <p:cBhvr additive="base">
                                        <p:cTn id="26" dur="10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14" grpId="0"/>
      <p:bldP spid="1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Linear Regression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812800" y="1976598"/>
            <a:ext cx="9358616" cy="4809436"/>
          </a:xfrm>
          <a:prstGeom prst="rect">
            <a:avLst/>
          </a:prstGeom>
        </p:spPr>
        <p:txBody>
          <a:bodyPr vert="horz" wrap="square" lIns="0" tIns="8043" rIns="0" bIns="0" rtlCol="0">
            <a:spAutoFit/>
          </a:bodyPr>
          <a:lstStyle/>
          <a:p>
            <a:pPr lvl="0" defTabSz="609630">
              <a:defRPr/>
            </a:pPr>
            <a:r>
              <a:rPr lang="en-US" sz="2400" dirty="0">
                <a:solidFill>
                  <a:srgbClr val="FFFF00"/>
                </a:solidFill>
                <a:latin typeface="Arial Rounded MT Bold" panose="020F0704030504030204" pitchFamily="34" charset="0"/>
              </a:rPr>
              <a:t>R for Relationship</a:t>
            </a:r>
          </a:p>
          <a:p>
            <a:pPr lvl="0" defTabSz="609630">
              <a:defRPr/>
            </a:pPr>
            <a:r>
              <a:rPr lang="en-US" sz="2400" dirty="0">
                <a:solidFill>
                  <a:schemeClr val="bg1"/>
                </a:solidFill>
                <a:latin typeface="Arial Rounded MT Bold" panose="020F0704030504030204" pitchFamily="34" charset="0"/>
              </a:rPr>
              <a:t>It is important to know how the relationship between the values of the x-axis and the values of the y-axis is, if there are no relationship the linear regression can not be used to predict anything.</a:t>
            </a:r>
          </a:p>
          <a:p>
            <a:pPr lvl="0" defTabSz="609630">
              <a:defRPr/>
            </a:pPr>
            <a:endParaRPr lang="en-US" sz="2400" dirty="0">
              <a:solidFill>
                <a:schemeClr val="bg1"/>
              </a:solidFill>
              <a:latin typeface="Arial Rounded MT Bold" panose="020F0704030504030204" pitchFamily="34" charset="0"/>
            </a:endParaRPr>
          </a:p>
          <a:p>
            <a:pPr lvl="0" defTabSz="609630">
              <a:defRPr/>
            </a:pPr>
            <a:r>
              <a:rPr lang="en-US" sz="2400" dirty="0">
                <a:solidFill>
                  <a:schemeClr val="bg1"/>
                </a:solidFill>
                <a:latin typeface="Arial Rounded MT Bold" panose="020F0704030504030204" pitchFamily="34" charset="0"/>
              </a:rPr>
              <a:t>This relationship - the coefficient of correlation - is called r.</a:t>
            </a:r>
          </a:p>
          <a:p>
            <a:pPr lvl="0" defTabSz="609630">
              <a:defRPr/>
            </a:pPr>
            <a:endParaRPr lang="en-US" sz="2400" dirty="0">
              <a:solidFill>
                <a:schemeClr val="bg1"/>
              </a:solidFill>
              <a:latin typeface="Arial Rounded MT Bold" panose="020F0704030504030204" pitchFamily="34" charset="0"/>
            </a:endParaRPr>
          </a:p>
          <a:p>
            <a:pPr lvl="0" defTabSz="609630">
              <a:defRPr/>
            </a:pPr>
            <a:r>
              <a:rPr lang="en-US" sz="2400" dirty="0">
                <a:solidFill>
                  <a:schemeClr val="bg1"/>
                </a:solidFill>
                <a:latin typeface="Arial Rounded MT Bold" panose="020F0704030504030204" pitchFamily="34" charset="0"/>
              </a:rPr>
              <a:t>The r value ranges from -1 to 1, where 0 means no relationship, and 1 (and -1) means 100% related.</a:t>
            </a:r>
          </a:p>
          <a:p>
            <a:pPr lvl="0" defTabSz="609630">
              <a:defRPr/>
            </a:pPr>
            <a:endParaRPr lang="en-US" sz="2400" dirty="0">
              <a:solidFill>
                <a:schemeClr val="bg1"/>
              </a:solidFill>
              <a:latin typeface="Arial Rounded MT Bold" panose="020F0704030504030204" pitchFamily="34" charset="0"/>
            </a:endParaRPr>
          </a:p>
          <a:p>
            <a:pPr lvl="0" defTabSz="609630">
              <a:defRPr/>
            </a:pPr>
            <a:r>
              <a:rPr lang="en-US" sz="2400" dirty="0">
                <a:solidFill>
                  <a:schemeClr val="bg1"/>
                </a:solidFill>
                <a:latin typeface="Arial Rounded MT Bold" panose="020F0704030504030204" pitchFamily="34" charset="0"/>
              </a:rPr>
              <a:t>Python and the </a:t>
            </a:r>
            <a:r>
              <a:rPr lang="en-US" sz="2400" dirty="0" err="1">
                <a:solidFill>
                  <a:schemeClr val="bg1"/>
                </a:solidFill>
                <a:latin typeface="Arial Rounded MT Bold" panose="020F0704030504030204" pitchFamily="34" charset="0"/>
              </a:rPr>
              <a:t>Scipy</a:t>
            </a:r>
            <a:r>
              <a:rPr lang="en-US" sz="2400" dirty="0">
                <a:solidFill>
                  <a:schemeClr val="bg1"/>
                </a:solidFill>
                <a:latin typeface="Arial Rounded MT Bold" panose="020F0704030504030204" pitchFamily="34" charset="0"/>
              </a:rPr>
              <a:t> module will compute this value for you, all you have to do is feed it with the x and y values.</a:t>
            </a:r>
          </a:p>
        </p:txBody>
      </p:sp>
    </p:spTree>
    <p:extLst>
      <p:ext uri="{BB962C8B-B14F-4D97-AF65-F5344CB8AC3E}">
        <p14:creationId xmlns:p14="http://schemas.microsoft.com/office/powerpoint/2010/main" val="787237540"/>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Linear Regression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812800" y="1976598"/>
            <a:ext cx="9358616" cy="746785"/>
          </a:xfrm>
          <a:prstGeom prst="rect">
            <a:avLst/>
          </a:prstGeom>
        </p:spPr>
        <p:txBody>
          <a:bodyPr vert="horz" wrap="square" lIns="0" tIns="8043" rIns="0" bIns="0" rtlCol="0">
            <a:spAutoFit/>
          </a:bodyPr>
          <a:lstStyle/>
          <a:p>
            <a:pPr lvl="0" defTabSz="609630">
              <a:defRPr/>
            </a:pPr>
            <a:r>
              <a:rPr lang="en-US" sz="2400" dirty="0">
                <a:solidFill>
                  <a:schemeClr val="bg1"/>
                </a:solidFill>
                <a:latin typeface="Arial Rounded MT Bold" panose="020F0704030504030204" pitchFamily="34" charset="0"/>
              </a:rPr>
              <a:t>Example</a:t>
            </a:r>
          </a:p>
          <a:p>
            <a:pPr lvl="0" defTabSz="609630">
              <a:defRPr/>
            </a:pPr>
            <a:r>
              <a:rPr lang="en-US" sz="2400" dirty="0">
                <a:solidFill>
                  <a:schemeClr val="bg1"/>
                </a:solidFill>
                <a:latin typeface="Arial Rounded MT Bold" panose="020F0704030504030204" pitchFamily="34" charset="0"/>
              </a:rPr>
              <a:t>How well does my data fit in a linear regression?</a:t>
            </a:r>
          </a:p>
        </p:txBody>
      </p:sp>
      <p:pic>
        <p:nvPicPr>
          <p:cNvPr id="5" name="Picture 4">
            <a:extLst>
              <a:ext uri="{FF2B5EF4-FFF2-40B4-BE49-F238E27FC236}">
                <a16:creationId xmlns:a16="http://schemas.microsoft.com/office/drawing/2014/main" id="{8E9ED830-1D67-4359-9C8A-ADAD22C35F77}"/>
              </a:ext>
            </a:extLst>
          </p:cNvPr>
          <p:cNvPicPr>
            <a:picLocks noChangeAspect="1"/>
          </p:cNvPicPr>
          <p:nvPr/>
        </p:nvPicPr>
        <p:blipFill>
          <a:blip r:embed="rId5"/>
          <a:stretch>
            <a:fillRect/>
          </a:stretch>
        </p:blipFill>
        <p:spPr>
          <a:xfrm>
            <a:off x="889455" y="3063464"/>
            <a:ext cx="8399785" cy="2823628"/>
          </a:xfrm>
          <a:prstGeom prst="rect">
            <a:avLst/>
          </a:prstGeom>
        </p:spPr>
      </p:pic>
    </p:spTree>
    <p:extLst>
      <p:ext uri="{BB962C8B-B14F-4D97-AF65-F5344CB8AC3E}">
        <p14:creationId xmlns:p14="http://schemas.microsoft.com/office/powerpoint/2010/main" val="4166774731"/>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Linear Regression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812800" y="1976598"/>
            <a:ext cx="9358616" cy="746785"/>
          </a:xfrm>
          <a:prstGeom prst="rect">
            <a:avLst/>
          </a:prstGeom>
        </p:spPr>
        <p:txBody>
          <a:bodyPr vert="horz" wrap="square" lIns="0" tIns="8043" rIns="0" bIns="0" rtlCol="0">
            <a:spAutoFit/>
          </a:bodyPr>
          <a:lstStyle/>
          <a:p>
            <a:pPr lvl="0" defTabSz="609630">
              <a:defRPr/>
            </a:pPr>
            <a:r>
              <a:rPr lang="en-US" sz="2400" dirty="0">
                <a:solidFill>
                  <a:schemeClr val="bg1"/>
                </a:solidFill>
                <a:latin typeface="Arial Rounded MT Bold" panose="020F0704030504030204" pitchFamily="34" charset="0"/>
              </a:rPr>
              <a:t>Example</a:t>
            </a:r>
          </a:p>
          <a:p>
            <a:pPr lvl="0" defTabSz="609630">
              <a:defRPr/>
            </a:pPr>
            <a:r>
              <a:rPr lang="en-US" sz="2400" dirty="0">
                <a:solidFill>
                  <a:schemeClr val="bg1"/>
                </a:solidFill>
                <a:latin typeface="Arial Rounded MT Bold" panose="020F0704030504030204" pitchFamily="34" charset="0"/>
              </a:rPr>
              <a:t>How well does my data fit in a linear regression?</a:t>
            </a:r>
          </a:p>
        </p:txBody>
      </p:sp>
      <p:pic>
        <p:nvPicPr>
          <p:cNvPr id="5" name="Picture 4">
            <a:extLst>
              <a:ext uri="{FF2B5EF4-FFF2-40B4-BE49-F238E27FC236}">
                <a16:creationId xmlns:a16="http://schemas.microsoft.com/office/drawing/2014/main" id="{8E9ED830-1D67-4359-9C8A-ADAD22C35F77}"/>
              </a:ext>
            </a:extLst>
          </p:cNvPr>
          <p:cNvPicPr>
            <a:picLocks noChangeAspect="1"/>
          </p:cNvPicPr>
          <p:nvPr/>
        </p:nvPicPr>
        <p:blipFill>
          <a:blip r:embed="rId5"/>
          <a:stretch>
            <a:fillRect/>
          </a:stretch>
        </p:blipFill>
        <p:spPr>
          <a:xfrm>
            <a:off x="889455" y="3063464"/>
            <a:ext cx="8399785" cy="2823628"/>
          </a:xfrm>
          <a:prstGeom prst="rect">
            <a:avLst/>
          </a:prstGeom>
        </p:spPr>
      </p:pic>
      <p:sp>
        <p:nvSpPr>
          <p:cNvPr id="10" name="TextBox 9">
            <a:extLst>
              <a:ext uri="{FF2B5EF4-FFF2-40B4-BE49-F238E27FC236}">
                <a16:creationId xmlns:a16="http://schemas.microsoft.com/office/drawing/2014/main" id="{E3EC79A6-4F05-4CC3-9706-F807C0E565EF}"/>
              </a:ext>
            </a:extLst>
          </p:cNvPr>
          <p:cNvSpPr txBox="1"/>
          <p:nvPr/>
        </p:nvSpPr>
        <p:spPr>
          <a:xfrm>
            <a:off x="862549" y="6045439"/>
            <a:ext cx="8843286" cy="646331"/>
          </a:xfrm>
          <a:prstGeom prst="rect">
            <a:avLst/>
          </a:prstGeom>
          <a:noFill/>
        </p:spPr>
        <p:txBody>
          <a:bodyPr wrap="square">
            <a:spAutoFit/>
          </a:bodyPr>
          <a:lstStyle/>
          <a:p>
            <a:r>
              <a:rPr lang="en-US" b="1" i="0" dirty="0">
                <a:solidFill>
                  <a:srgbClr val="000000"/>
                </a:solidFill>
                <a:effectLst/>
                <a:latin typeface="Verdana" panose="020B0604030504040204" pitchFamily="34" charset="0"/>
              </a:rPr>
              <a:t>Note:</a:t>
            </a:r>
            <a:r>
              <a:rPr lang="en-US" b="0" i="0" dirty="0">
                <a:solidFill>
                  <a:srgbClr val="000000"/>
                </a:solidFill>
                <a:effectLst/>
                <a:latin typeface="Verdana" panose="020B0604030504040204" pitchFamily="34" charset="0"/>
              </a:rPr>
              <a:t> The result -0.76 shows that there is a relationship, not perfect, but it indicates that we could use linear regression in future predictions.</a:t>
            </a:r>
            <a:endParaRPr lang="en-IN" dirty="0"/>
          </a:p>
        </p:txBody>
      </p:sp>
    </p:spTree>
    <p:extLst>
      <p:ext uri="{BB962C8B-B14F-4D97-AF65-F5344CB8AC3E}">
        <p14:creationId xmlns:p14="http://schemas.microsoft.com/office/powerpoint/2010/main" val="4254520430"/>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Linear Regression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812800" y="1976598"/>
            <a:ext cx="9358616" cy="2962777"/>
          </a:xfrm>
          <a:prstGeom prst="rect">
            <a:avLst/>
          </a:prstGeom>
        </p:spPr>
        <p:txBody>
          <a:bodyPr vert="horz" wrap="square" lIns="0" tIns="8043" rIns="0" bIns="0" rtlCol="0">
            <a:spAutoFit/>
          </a:bodyPr>
          <a:lstStyle/>
          <a:p>
            <a:pPr lvl="0" defTabSz="609630">
              <a:defRPr/>
            </a:pPr>
            <a:r>
              <a:rPr lang="en-US" sz="2400" dirty="0">
                <a:solidFill>
                  <a:schemeClr val="bg1"/>
                </a:solidFill>
                <a:latin typeface="Arial Rounded MT Bold" panose="020F0704030504030204" pitchFamily="34" charset="0"/>
              </a:rPr>
              <a:t>Predict Future Values</a:t>
            </a:r>
          </a:p>
          <a:p>
            <a:pPr lvl="0" defTabSz="609630">
              <a:defRPr/>
            </a:pPr>
            <a:r>
              <a:rPr lang="en-US" sz="2400" dirty="0">
                <a:solidFill>
                  <a:schemeClr val="bg1"/>
                </a:solidFill>
                <a:latin typeface="Arial Rounded MT Bold" panose="020F0704030504030204" pitchFamily="34" charset="0"/>
              </a:rPr>
              <a:t>Now we can use the information we have gathered to predict future values.</a:t>
            </a:r>
          </a:p>
          <a:p>
            <a:pPr lvl="0" defTabSz="609630">
              <a:defRPr/>
            </a:pPr>
            <a:endParaRPr lang="en-US" sz="2400" dirty="0">
              <a:solidFill>
                <a:schemeClr val="bg1"/>
              </a:solidFill>
              <a:latin typeface="Arial Rounded MT Bold" panose="020F0704030504030204" pitchFamily="34" charset="0"/>
            </a:endParaRPr>
          </a:p>
          <a:p>
            <a:pPr lvl="0" defTabSz="609630">
              <a:defRPr/>
            </a:pPr>
            <a:r>
              <a:rPr lang="en-US" sz="2400" dirty="0">
                <a:solidFill>
                  <a:schemeClr val="bg1"/>
                </a:solidFill>
                <a:latin typeface="Arial Rounded MT Bold" panose="020F0704030504030204" pitchFamily="34" charset="0"/>
              </a:rPr>
              <a:t>Example: Let us try to predict the speed of a 10 years old car.</a:t>
            </a:r>
          </a:p>
          <a:p>
            <a:pPr lvl="0" defTabSz="609630">
              <a:defRPr/>
            </a:pPr>
            <a:endParaRPr lang="en-US" sz="2400" dirty="0">
              <a:solidFill>
                <a:schemeClr val="bg1"/>
              </a:solidFill>
              <a:latin typeface="Arial Rounded MT Bold" panose="020F0704030504030204" pitchFamily="34" charset="0"/>
            </a:endParaRPr>
          </a:p>
          <a:p>
            <a:pPr lvl="0" defTabSz="609630">
              <a:defRPr/>
            </a:pPr>
            <a:r>
              <a:rPr lang="en-US" sz="2400" dirty="0">
                <a:solidFill>
                  <a:schemeClr val="bg1"/>
                </a:solidFill>
                <a:latin typeface="Arial Rounded MT Bold" panose="020F0704030504030204" pitchFamily="34" charset="0"/>
              </a:rPr>
              <a:t>To do so, we need the same </a:t>
            </a:r>
            <a:r>
              <a:rPr lang="en-US" sz="2400" dirty="0" err="1">
                <a:solidFill>
                  <a:schemeClr val="bg1"/>
                </a:solidFill>
                <a:latin typeface="Arial Rounded MT Bold" panose="020F0704030504030204" pitchFamily="34" charset="0"/>
              </a:rPr>
              <a:t>myfunc</a:t>
            </a:r>
            <a:r>
              <a:rPr lang="en-US" sz="2400" dirty="0">
                <a:solidFill>
                  <a:schemeClr val="bg1"/>
                </a:solidFill>
                <a:latin typeface="Arial Rounded MT Bold" panose="020F0704030504030204" pitchFamily="34" charset="0"/>
              </a:rPr>
              <a:t>() function from the example above:</a:t>
            </a:r>
          </a:p>
        </p:txBody>
      </p:sp>
      <p:pic>
        <p:nvPicPr>
          <p:cNvPr id="4" name="Picture 3">
            <a:extLst>
              <a:ext uri="{FF2B5EF4-FFF2-40B4-BE49-F238E27FC236}">
                <a16:creationId xmlns:a16="http://schemas.microsoft.com/office/drawing/2014/main" id="{202BB856-0C33-46CF-8B02-EE6B2E91B51F}"/>
              </a:ext>
            </a:extLst>
          </p:cNvPr>
          <p:cNvPicPr>
            <a:picLocks noChangeAspect="1"/>
          </p:cNvPicPr>
          <p:nvPr/>
        </p:nvPicPr>
        <p:blipFill>
          <a:blip r:embed="rId5"/>
          <a:stretch>
            <a:fillRect/>
          </a:stretch>
        </p:blipFill>
        <p:spPr>
          <a:xfrm>
            <a:off x="812800" y="5272969"/>
            <a:ext cx="6667500" cy="990600"/>
          </a:xfrm>
          <a:prstGeom prst="rect">
            <a:avLst/>
          </a:prstGeom>
        </p:spPr>
      </p:pic>
    </p:spTree>
    <p:extLst>
      <p:ext uri="{BB962C8B-B14F-4D97-AF65-F5344CB8AC3E}">
        <p14:creationId xmlns:p14="http://schemas.microsoft.com/office/powerpoint/2010/main" val="3526210588"/>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Linear Regression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812800" y="1976598"/>
            <a:ext cx="9358616" cy="746785"/>
          </a:xfrm>
          <a:prstGeom prst="rect">
            <a:avLst/>
          </a:prstGeom>
        </p:spPr>
        <p:txBody>
          <a:bodyPr vert="horz" wrap="square" lIns="0" tIns="8043" rIns="0" bIns="0" rtlCol="0">
            <a:spAutoFit/>
          </a:bodyPr>
          <a:lstStyle/>
          <a:p>
            <a:pPr lvl="0" defTabSz="609630">
              <a:defRPr/>
            </a:pPr>
            <a:r>
              <a:rPr lang="en-US" sz="2400" dirty="0">
                <a:solidFill>
                  <a:schemeClr val="bg1"/>
                </a:solidFill>
                <a:latin typeface="Arial Rounded MT Bold" panose="020F0704030504030204" pitchFamily="34" charset="0"/>
              </a:rPr>
              <a:t>Example</a:t>
            </a:r>
          </a:p>
          <a:p>
            <a:pPr lvl="0" defTabSz="609630">
              <a:defRPr/>
            </a:pPr>
            <a:r>
              <a:rPr lang="en-US" sz="2400" dirty="0">
                <a:solidFill>
                  <a:schemeClr val="bg1"/>
                </a:solidFill>
                <a:latin typeface="Arial Rounded MT Bold" panose="020F0704030504030204" pitchFamily="34" charset="0"/>
              </a:rPr>
              <a:t>Predict the speed of a 10 years old car:</a:t>
            </a:r>
          </a:p>
        </p:txBody>
      </p:sp>
      <p:pic>
        <p:nvPicPr>
          <p:cNvPr id="5" name="Picture 4">
            <a:extLst>
              <a:ext uri="{FF2B5EF4-FFF2-40B4-BE49-F238E27FC236}">
                <a16:creationId xmlns:a16="http://schemas.microsoft.com/office/drawing/2014/main" id="{3B463D23-42E5-457A-8A0A-C2D6A109450F}"/>
              </a:ext>
            </a:extLst>
          </p:cNvPr>
          <p:cNvPicPr>
            <a:picLocks noChangeAspect="1"/>
          </p:cNvPicPr>
          <p:nvPr/>
        </p:nvPicPr>
        <p:blipFill>
          <a:blip r:embed="rId5"/>
          <a:stretch>
            <a:fillRect/>
          </a:stretch>
        </p:blipFill>
        <p:spPr>
          <a:xfrm>
            <a:off x="812800" y="2872073"/>
            <a:ext cx="7364225" cy="3773621"/>
          </a:xfrm>
          <a:prstGeom prst="rect">
            <a:avLst/>
          </a:prstGeom>
        </p:spPr>
      </p:pic>
    </p:spTree>
    <p:extLst>
      <p:ext uri="{BB962C8B-B14F-4D97-AF65-F5344CB8AC3E}">
        <p14:creationId xmlns:p14="http://schemas.microsoft.com/office/powerpoint/2010/main" val="2947494509"/>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Linear Regression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812800" y="1976598"/>
            <a:ext cx="9358616" cy="746785"/>
          </a:xfrm>
          <a:prstGeom prst="rect">
            <a:avLst/>
          </a:prstGeom>
        </p:spPr>
        <p:txBody>
          <a:bodyPr vert="horz" wrap="square" lIns="0" tIns="8043" rIns="0" bIns="0" rtlCol="0">
            <a:spAutoFit/>
          </a:bodyPr>
          <a:lstStyle/>
          <a:p>
            <a:pPr lvl="0" defTabSz="609630">
              <a:defRPr/>
            </a:pPr>
            <a:r>
              <a:rPr lang="en-US" sz="2400" dirty="0">
                <a:solidFill>
                  <a:schemeClr val="bg1"/>
                </a:solidFill>
                <a:latin typeface="Arial Rounded MT Bold" panose="020F0704030504030204" pitchFamily="34" charset="0"/>
              </a:rPr>
              <a:t>The example predicted a speed at 85.6, which we also could read from the diagram:</a:t>
            </a:r>
          </a:p>
        </p:txBody>
      </p:sp>
      <p:pic>
        <p:nvPicPr>
          <p:cNvPr id="4" name="Picture 3">
            <a:extLst>
              <a:ext uri="{FF2B5EF4-FFF2-40B4-BE49-F238E27FC236}">
                <a16:creationId xmlns:a16="http://schemas.microsoft.com/office/drawing/2014/main" id="{54E6AB1E-1AF3-41E7-A9AC-64C43D41DEF8}"/>
              </a:ext>
            </a:extLst>
          </p:cNvPr>
          <p:cNvPicPr>
            <a:picLocks noChangeAspect="1"/>
          </p:cNvPicPr>
          <p:nvPr/>
        </p:nvPicPr>
        <p:blipFill>
          <a:blip r:embed="rId5"/>
          <a:stretch>
            <a:fillRect/>
          </a:stretch>
        </p:blipFill>
        <p:spPr>
          <a:xfrm>
            <a:off x="812800" y="2787466"/>
            <a:ext cx="5370655" cy="3886748"/>
          </a:xfrm>
          <a:prstGeom prst="rect">
            <a:avLst/>
          </a:prstGeom>
        </p:spPr>
      </p:pic>
    </p:spTree>
    <p:extLst>
      <p:ext uri="{BB962C8B-B14F-4D97-AF65-F5344CB8AC3E}">
        <p14:creationId xmlns:p14="http://schemas.microsoft.com/office/powerpoint/2010/main" val="2856165311"/>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Linear Regression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812800" y="2264275"/>
            <a:ext cx="8331200" cy="3332108"/>
          </a:xfrm>
          <a:prstGeom prst="rect">
            <a:avLst/>
          </a:prstGeom>
        </p:spPr>
        <p:txBody>
          <a:bodyPr vert="horz" wrap="square" lIns="0" tIns="8043" rIns="0" bIns="0" rtlCol="0">
            <a:spAutoFit/>
          </a:bodyPr>
          <a:lstStyle/>
          <a:p>
            <a:pPr lvl="0" defTabSz="609630">
              <a:defRPr/>
            </a:pPr>
            <a:r>
              <a:rPr lang="en-US" sz="2400" dirty="0">
                <a:solidFill>
                  <a:schemeClr val="bg1"/>
                </a:solidFill>
                <a:latin typeface="Arial Rounded MT Bold" panose="020F0704030504030204" pitchFamily="34" charset="0"/>
              </a:rPr>
              <a:t>Bad Fit?</a:t>
            </a:r>
          </a:p>
          <a:p>
            <a:pPr lvl="0" defTabSz="609630">
              <a:defRPr/>
            </a:pPr>
            <a:r>
              <a:rPr lang="en-US" sz="2400" dirty="0">
                <a:solidFill>
                  <a:schemeClr val="bg1"/>
                </a:solidFill>
                <a:latin typeface="Arial Rounded MT Bold" panose="020F0704030504030204" pitchFamily="34" charset="0"/>
              </a:rPr>
              <a:t>Let us create an example where linear regression would not be the best method to predict future values.</a:t>
            </a:r>
          </a:p>
          <a:p>
            <a:pPr lvl="0" defTabSz="609630">
              <a:defRPr/>
            </a:pPr>
            <a:endParaRPr lang="en-US" sz="2400" dirty="0">
              <a:solidFill>
                <a:schemeClr val="bg1"/>
              </a:solidFill>
              <a:latin typeface="Arial Rounded MT Bold" panose="020F0704030504030204" pitchFamily="34" charset="0"/>
            </a:endParaRPr>
          </a:p>
          <a:p>
            <a:pPr lvl="0" defTabSz="609630">
              <a:defRPr/>
            </a:pPr>
            <a:r>
              <a:rPr lang="en-US" sz="2400" dirty="0">
                <a:solidFill>
                  <a:schemeClr val="bg1"/>
                </a:solidFill>
                <a:latin typeface="Arial Rounded MT Bold" panose="020F0704030504030204" pitchFamily="34" charset="0"/>
              </a:rPr>
              <a:t>Example</a:t>
            </a:r>
          </a:p>
          <a:p>
            <a:pPr lvl="0" defTabSz="609630">
              <a:defRPr/>
            </a:pPr>
            <a:r>
              <a:rPr lang="en-US" sz="2400" dirty="0">
                <a:solidFill>
                  <a:schemeClr val="bg1"/>
                </a:solidFill>
                <a:latin typeface="Arial Rounded MT Bold" panose="020F0704030504030204" pitchFamily="34" charset="0"/>
              </a:rPr>
              <a:t>These values for the x- and y-axis should result in a very bad fit for linear regression:</a:t>
            </a:r>
          </a:p>
          <a:p>
            <a:pPr lvl="0" defTabSz="609630">
              <a:defRPr/>
            </a:pPr>
            <a:endParaRPr lang="en-US" sz="2400" dirty="0">
              <a:solidFill>
                <a:schemeClr val="bg1"/>
              </a:solidFill>
              <a:latin typeface="Arial Rounded MT Bold" panose="020F0704030504030204" pitchFamily="34" charset="0"/>
            </a:endParaRPr>
          </a:p>
          <a:p>
            <a:pPr lvl="0" defTabSz="609630">
              <a:defRPr/>
            </a:pPr>
            <a:r>
              <a:rPr lang="en-US" sz="2400" dirty="0">
                <a:solidFill>
                  <a:schemeClr val="bg1"/>
                </a:solidFill>
                <a:latin typeface="Arial Rounded MT Bold" panose="020F0704030504030204" pitchFamily="34" charset="0"/>
              </a:rPr>
              <a:t>Continue…</a:t>
            </a:r>
          </a:p>
        </p:txBody>
      </p:sp>
    </p:spTree>
    <p:extLst>
      <p:ext uri="{BB962C8B-B14F-4D97-AF65-F5344CB8AC3E}">
        <p14:creationId xmlns:p14="http://schemas.microsoft.com/office/powerpoint/2010/main" val="748327080"/>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Linear Regression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812800" y="1973472"/>
            <a:ext cx="8331200" cy="377453"/>
          </a:xfrm>
          <a:prstGeom prst="rect">
            <a:avLst/>
          </a:prstGeom>
        </p:spPr>
        <p:txBody>
          <a:bodyPr vert="horz" wrap="square" lIns="0" tIns="8043" rIns="0" bIns="0" rtlCol="0">
            <a:spAutoFit/>
          </a:bodyPr>
          <a:lstStyle/>
          <a:p>
            <a:pPr lvl="0" defTabSz="609630">
              <a:defRPr/>
            </a:pPr>
            <a:r>
              <a:rPr lang="en-US" sz="2400" dirty="0">
                <a:solidFill>
                  <a:schemeClr val="bg1"/>
                </a:solidFill>
                <a:latin typeface="Arial Rounded MT Bold" panose="020F0704030504030204" pitchFamily="34" charset="0"/>
              </a:rPr>
              <a:t>Continue…</a:t>
            </a:r>
          </a:p>
        </p:txBody>
      </p:sp>
      <p:pic>
        <p:nvPicPr>
          <p:cNvPr id="7" name="Picture 6">
            <a:extLst>
              <a:ext uri="{FF2B5EF4-FFF2-40B4-BE49-F238E27FC236}">
                <a16:creationId xmlns:a16="http://schemas.microsoft.com/office/drawing/2014/main" id="{DE30E49D-DA04-4152-B346-4FDF77DE8B28}"/>
              </a:ext>
            </a:extLst>
          </p:cNvPr>
          <p:cNvPicPr>
            <a:picLocks noChangeAspect="1"/>
          </p:cNvPicPr>
          <p:nvPr/>
        </p:nvPicPr>
        <p:blipFill>
          <a:blip r:embed="rId5"/>
          <a:stretch>
            <a:fillRect/>
          </a:stretch>
        </p:blipFill>
        <p:spPr>
          <a:xfrm>
            <a:off x="812800" y="2441186"/>
            <a:ext cx="6779802" cy="4238391"/>
          </a:xfrm>
          <a:prstGeom prst="rect">
            <a:avLst/>
          </a:prstGeom>
        </p:spPr>
      </p:pic>
    </p:spTree>
    <p:extLst>
      <p:ext uri="{BB962C8B-B14F-4D97-AF65-F5344CB8AC3E}">
        <p14:creationId xmlns:p14="http://schemas.microsoft.com/office/powerpoint/2010/main" val="2205534382"/>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Standard Deviation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32778" y="2375819"/>
            <a:ext cx="8603331" cy="2962777"/>
          </a:xfrm>
          <a:prstGeom prst="rect">
            <a:avLst/>
          </a:prstGeom>
        </p:spPr>
        <p:txBody>
          <a:bodyPr vert="horz" wrap="square" lIns="0" tIns="8043" rIns="0" bIns="0" rtlCol="0">
            <a:spAutoFit/>
          </a:bodyPr>
          <a:lstStyle/>
          <a:p>
            <a:pPr lvl="0" defTabSz="609630">
              <a:defRPr/>
            </a:pPr>
            <a:r>
              <a:rPr lang="en-US" sz="2400" dirty="0">
                <a:solidFill>
                  <a:prstClr val="white"/>
                </a:solidFill>
                <a:latin typeface="Arial Rounded MT Bold" panose="020F0704030504030204" pitchFamily="34" charset="0"/>
              </a:rPr>
              <a:t>Meaning that most of the values are within the range of 37.85 from the mean value, which is 77.4.</a:t>
            </a:r>
          </a:p>
          <a:p>
            <a:pPr lvl="0" defTabSz="609630">
              <a:defRPr/>
            </a:pPr>
            <a:endParaRPr lang="en-US" sz="2400" dirty="0">
              <a:solidFill>
                <a:prstClr val="white"/>
              </a:solidFill>
              <a:latin typeface="Arial Rounded MT Bold" panose="020F0704030504030204" pitchFamily="34" charset="0"/>
            </a:endParaRPr>
          </a:p>
          <a:p>
            <a:pPr lvl="0" defTabSz="609630">
              <a:defRPr/>
            </a:pPr>
            <a:r>
              <a:rPr lang="en-US" sz="2400" dirty="0">
                <a:solidFill>
                  <a:prstClr val="white"/>
                </a:solidFill>
                <a:latin typeface="Arial Rounded MT Bold" panose="020F0704030504030204" pitchFamily="34" charset="0"/>
              </a:rPr>
              <a:t>As you can see, a higher standard deviation indicates that the values are spread out over a wider range.</a:t>
            </a:r>
          </a:p>
          <a:p>
            <a:pPr lvl="0" defTabSz="609630">
              <a:defRPr/>
            </a:pPr>
            <a:endParaRPr lang="en-US" sz="2400" dirty="0">
              <a:solidFill>
                <a:prstClr val="white"/>
              </a:solidFill>
              <a:latin typeface="Arial Rounded MT Bold" panose="020F0704030504030204" pitchFamily="34" charset="0"/>
            </a:endParaRPr>
          </a:p>
          <a:p>
            <a:pPr lvl="0" defTabSz="609630">
              <a:defRPr/>
            </a:pPr>
            <a:r>
              <a:rPr lang="en-US" sz="2400" dirty="0">
                <a:solidFill>
                  <a:prstClr val="white"/>
                </a:solidFill>
                <a:latin typeface="Arial Rounded MT Bold" panose="020F0704030504030204" pitchFamily="34" charset="0"/>
              </a:rPr>
              <a:t>The NumPy module has a method to calculate the standard deviation:</a:t>
            </a:r>
            <a:endParaRPr kumimoji="0" lang="en-US" sz="2400" b="0" i="0" u="none" strike="noStrike" kern="1200" cap="none" spc="0" normalizeH="0" baseline="0" noProof="0" dirty="0">
              <a:ln>
                <a:noFill/>
              </a:ln>
              <a:solidFill>
                <a:prstClr val="white"/>
              </a:solidFill>
              <a:effectLst/>
              <a:uLnTx/>
              <a:uFillTx/>
              <a:latin typeface="Arial Rounded MT Bold" panose="020F0704030504030204" pitchFamily="34" charset="0"/>
              <a:ea typeface="+mn-ea"/>
              <a:cs typeface="+mn-cs"/>
            </a:endParaRPr>
          </a:p>
        </p:txBody>
      </p:sp>
    </p:spTree>
    <p:extLst>
      <p:ext uri="{BB962C8B-B14F-4D97-AF65-F5344CB8AC3E}">
        <p14:creationId xmlns:p14="http://schemas.microsoft.com/office/powerpoint/2010/main" val="400498745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Linear Regression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812800" y="1973472"/>
            <a:ext cx="8331200" cy="1485449"/>
          </a:xfrm>
          <a:prstGeom prst="rect">
            <a:avLst/>
          </a:prstGeom>
        </p:spPr>
        <p:txBody>
          <a:bodyPr vert="horz" wrap="square" lIns="0" tIns="8043" rIns="0" bIns="0" rtlCol="0">
            <a:spAutoFit/>
          </a:bodyPr>
          <a:lstStyle/>
          <a:p>
            <a:pPr lvl="0" defTabSz="609630">
              <a:defRPr/>
            </a:pPr>
            <a:r>
              <a:rPr lang="en-US" sz="2400" dirty="0">
                <a:solidFill>
                  <a:schemeClr val="bg1"/>
                </a:solidFill>
                <a:latin typeface="Arial Rounded MT Bold" panose="020F0704030504030204" pitchFamily="34" charset="0"/>
              </a:rPr>
              <a:t>And the r for relationship?</a:t>
            </a:r>
          </a:p>
          <a:p>
            <a:pPr lvl="0" defTabSz="609630">
              <a:defRPr/>
            </a:pPr>
            <a:endParaRPr lang="en-US" sz="2400" dirty="0">
              <a:solidFill>
                <a:schemeClr val="bg1"/>
              </a:solidFill>
              <a:latin typeface="Arial Rounded MT Bold" panose="020F0704030504030204" pitchFamily="34" charset="0"/>
            </a:endParaRPr>
          </a:p>
          <a:p>
            <a:pPr lvl="0" defTabSz="609630">
              <a:defRPr/>
            </a:pPr>
            <a:r>
              <a:rPr lang="en-US" sz="2400" dirty="0">
                <a:solidFill>
                  <a:schemeClr val="bg1"/>
                </a:solidFill>
                <a:latin typeface="Arial Rounded MT Bold" panose="020F0704030504030204" pitchFamily="34" charset="0"/>
              </a:rPr>
              <a:t>Example</a:t>
            </a:r>
          </a:p>
          <a:p>
            <a:pPr lvl="0" defTabSz="609630">
              <a:defRPr/>
            </a:pPr>
            <a:r>
              <a:rPr lang="en-US" sz="2400" dirty="0">
                <a:solidFill>
                  <a:schemeClr val="bg1"/>
                </a:solidFill>
                <a:latin typeface="Arial Rounded MT Bold" panose="020F0704030504030204" pitchFamily="34" charset="0"/>
              </a:rPr>
              <a:t>You should get a very low r value.</a:t>
            </a:r>
          </a:p>
        </p:txBody>
      </p:sp>
      <p:pic>
        <p:nvPicPr>
          <p:cNvPr id="8" name="Picture 7">
            <a:extLst>
              <a:ext uri="{FF2B5EF4-FFF2-40B4-BE49-F238E27FC236}">
                <a16:creationId xmlns:a16="http://schemas.microsoft.com/office/drawing/2014/main" id="{EEE8D58B-B6ED-4A92-BB82-0BBAA548667F}"/>
              </a:ext>
            </a:extLst>
          </p:cNvPr>
          <p:cNvPicPr>
            <a:picLocks noChangeAspect="1"/>
          </p:cNvPicPr>
          <p:nvPr/>
        </p:nvPicPr>
        <p:blipFill>
          <a:blip r:embed="rId5"/>
          <a:stretch>
            <a:fillRect/>
          </a:stretch>
        </p:blipFill>
        <p:spPr>
          <a:xfrm>
            <a:off x="812799" y="3676758"/>
            <a:ext cx="8105169" cy="3044286"/>
          </a:xfrm>
          <a:prstGeom prst="rect">
            <a:avLst/>
          </a:prstGeom>
        </p:spPr>
      </p:pic>
      <p:sp>
        <p:nvSpPr>
          <p:cNvPr id="14" name="TextBox 13">
            <a:extLst>
              <a:ext uri="{FF2B5EF4-FFF2-40B4-BE49-F238E27FC236}">
                <a16:creationId xmlns:a16="http://schemas.microsoft.com/office/drawing/2014/main" id="{6027DF80-3AA7-4A04-B27B-92201840B271}"/>
              </a:ext>
            </a:extLst>
          </p:cNvPr>
          <p:cNvSpPr txBox="1"/>
          <p:nvPr/>
        </p:nvSpPr>
        <p:spPr>
          <a:xfrm>
            <a:off x="6607994" y="1813514"/>
            <a:ext cx="2926423" cy="1754326"/>
          </a:xfrm>
          <a:prstGeom prst="rect">
            <a:avLst/>
          </a:prstGeom>
          <a:noFill/>
        </p:spPr>
        <p:txBody>
          <a:bodyPr wrap="square">
            <a:spAutoFit/>
          </a:bodyPr>
          <a:lstStyle/>
          <a:p>
            <a:r>
              <a:rPr lang="en-US" b="0" i="0" dirty="0">
                <a:solidFill>
                  <a:srgbClr val="000000"/>
                </a:solidFill>
                <a:effectLst/>
                <a:latin typeface="Verdana" panose="020B0604030504040204" pitchFamily="34" charset="0"/>
              </a:rPr>
              <a:t>Note: The result: 0.013 indicates a very bad relationship, and tells us that this data set is not suitable for linear regression.</a:t>
            </a:r>
            <a:endParaRPr lang="en-IN" dirty="0"/>
          </a:p>
        </p:txBody>
      </p:sp>
    </p:spTree>
    <p:extLst>
      <p:ext uri="{BB962C8B-B14F-4D97-AF65-F5344CB8AC3E}">
        <p14:creationId xmlns:p14="http://schemas.microsoft.com/office/powerpoint/2010/main" val="3438220720"/>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Percentiles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32778" y="2375819"/>
            <a:ext cx="8603331" cy="2593445"/>
          </a:xfrm>
          <a:prstGeom prst="rect">
            <a:avLst/>
          </a:prstGeom>
        </p:spPr>
        <p:txBody>
          <a:bodyPr vert="horz" wrap="square" lIns="0" tIns="8043" rIns="0" bIns="0" rtlCol="0">
            <a:spAutoFit/>
          </a:bodyPr>
          <a:lstStyle/>
          <a:p>
            <a:pPr lvl="0" defTabSz="609630">
              <a:defRPr/>
            </a:pPr>
            <a:r>
              <a:rPr lang="en-US" sz="2400" dirty="0">
                <a:solidFill>
                  <a:prstClr val="white"/>
                </a:solidFill>
                <a:latin typeface="Arial Rounded MT Bold" panose="020F0704030504030204" pitchFamily="34" charset="0"/>
              </a:rPr>
              <a:t>What are Percentiles?</a:t>
            </a:r>
          </a:p>
          <a:p>
            <a:pPr lvl="0" defTabSz="609630">
              <a:defRPr/>
            </a:pPr>
            <a:r>
              <a:rPr lang="en-US" sz="2400" dirty="0">
                <a:solidFill>
                  <a:prstClr val="white"/>
                </a:solidFill>
                <a:latin typeface="Arial Rounded MT Bold" panose="020F0704030504030204" pitchFamily="34" charset="0"/>
              </a:rPr>
              <a:t>Percentiles are used in statistics to give you a number that describes the value that a given percent of the values are lower than.</a:t>
            </a:r>
          </a:p>
          <a:p>
            <a:pPr lvl="0" defTabSz="609630">
              <a:defRPr/>
            </a:pPr>
            <a:endParaRPr lang="en-US" sz="2400" dirty="0">
              <a:solidFill>
                <a:prstClr val="white"/>
              </a:solidFill>
              <a:latin typeface="Arial Rounded MT Bold" panose="020F0704030504030204" pitchFamily="34" charset="0"/>
            </a:endParaRPr>
          </a:p>
          <a:p>
            <a:pPr lvl="0" defTabSz="609630">
              <a:defRPr/>
            </a:pPr>
            <a:r>
              <a:rPr lang="en-US" sz="2400" dirty="0">
                <a:solidFill>
                  <a:prstClr val="white"/>
                </a:solidFill>
                <a:latin typeface="Arial Rounded MT Bold" panose="020F0704030504030204" pitchFamily="34" charset="0"/>
              </a:rPr>
              <a:t>Example: Let's say we have an array of the ages of all the people that lives in a street.</a:t>
            </a:r>
            <a:endParaRPr kumimoji="0" lang="en-US" sz="2400" b="0" i="0" u="none" strike="noStrike" kern="1200" cap="none" spc="0" normalizeH="0" baseline="0" noProof="0" dirty="0">
              <a:ln>
                <a:noFill/>
              </a:ln>
              <a:solidFill>
                <a:prstClr val="white"/>
              </a:solidFill>
              <a:effectLst/>
              <a:uLnTx/>
              <a:uFillTx/>
              <a:latin typeface="Arial Rounded MT Bold" panose="020F0704030504030204" pitchFamily="34" charset="0"/>
              <a:ea typeface="+mn-ea"/>
              <a:cs typeface="+mn-cs"/>
            </a:endParaRPr>
          </a:p>
        </p:txBody>
      </p:sp>
      <p:pic>
        <p:nvPicPr>
          <p:cNvPr id="4" name="Picture 3">
            <a:extLst>
              <a:ext uri="{FF2B5EF4-FFF2-40B4-BE49-F238E27FC236}">
                <a16:creationId xmlns:a16="http://schemas.microsoft.com/office/drawing/2014/main" id="{62808A5C-5457-4298-A5CD-ED8D379B0B2F}"/>
              </a:ext>
            </a:extLst>
          </p:cNvPr>
          <p:cNvPicPr>
            <a:picLocks noChangeAspect="1"/>
          </p:cNvPicPr>
          <p:nvPr/>
        </p:nvPicPr>
        <p:blipFill>
          <a:blip r:embed="rId5"/>
          <a:stretch>
            <a:fillRect/>
          </a:stretch>
        </p:blipFill>
        <p:spPr>
          <a:xfrm>
            <a:off x="932778" y="5432568"/>
            <a:ext cx="7934325" cy="752475"/>
          </a:xfrm>
          <a:prstGeom prst="rect">
            <a:avLst/>
          </a:prstGeom>
        </p:spPr>
      </p:pic>
    </p:spTree>
    <p:extLst>
      <p:ext uri="{BB962C8B-B14F-4D97-AF65-F5344CB8AC3E}">
        <p14:creationId xmlns:p14="http://schemas.microsoft.com/office/powerpoint/2010/main" val="1190096033"/>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322253" y="147836"/>
            <a:ext cx="10601789" cy="828987"/>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Percentiles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609141" y="1206019"/>
            <a:ext cx="8603331" cy="3332108"/>
          </a:xfrm>
          <a:prstGeom prst="rect">
            <a:avLst/>
          </a:prstGeom>
        </p:spPr>
        <p:txBody>
          <a:bodyPr vert="horz" wrap="square" lIns="0" tIns="8043" rIns="0" bIns="0" rtlCol="0">
            <a:spAutoFit/>
          </a:bodyPr>
          <a:lstStyle/>
          <a:p>
            <a:pPr lvl="0" defTabSz="609630">
              <a:defRPr/>
            </a:pPr>
            <a:r>
              <a:rPr lang="en-US" sz="2400" dirty="0">
                <a:solidFill>
                  <a:prstClr val="white"/>
                </a:solidFill>
                <a:latin typeface="Arial Rounded MT Bold" panose="020F0704030504030204" pitchFamily="34" charset="0"/>
              </a:rPr>
              <a:t>What is the 75. percentile? The answer is 43, meaning that 75% of the people are 43 or younger.</a:t>
            </a:r>
          </a:p>
          <a:p>
            <a:pPr lvl="0" defTabSz="609630">
              <a:defRPr/>
            </a:pPr>
            <a:endParaRPr lang="en-US" sz="2400" dirty="0">
              <a:solidFill>
                <a:prstClr val="white"/>
              </a:solidFill>
              <a:latin typeface="Arial Rounded MT Bold" panose="020F0704030504030204" pitchFamily="34" charset="0"/>
            </a:endParaRPr>
          </a:p>
          <a:p>
            <a:pPr lvl="0" defTabSz="609630">
              <a:defRPr/>
            </a:pPr>
            <a:r>
              <a:rPr lang="en-US" sz="2400" dirty="0">
                <a:solidFill>
                  <a:prstClr val="white"/>
                </a:solidFill>
                <a:latin typeface="Arial Rounded MT Bold" panose="020F0704030504030204" pitchFamily="34" charset="0"/>
              </a:rPr>
              <a:t>The NumPy module has a method for finding the specified percentile:</a:t>
            </a:r>
          </a:p>
          <a:p>
            <a:pPr lvl="0" defTabSz="609630">
              <a:defRPr/>
            </a:pPr>
            <a:endParaRPr lang="en-US" sz="2400" dirty="0">
              <a:solidFill>
                <a:prstClr val="white"/>
              </a:solidFill>
              <a:latin typeface="Arial Rounded MT Bold" panose="020F0704030504030204" pitchFamily="34" charset="0"/>
            </a:endParaRPr>
          </a:p>
          <a:p>
            <a:pPr lvl="0" defTabSz="609630">
              <a:defRPr/>
            </a:pPr>
            <a:r>
              <a:rPr lang="en-US" sz="2400" dirty="0">
                <a:solidFill>
                  <a:prstClr val="white"/>
                </a:solidFill>
                <a:latin typeface="Arial Rounded MT Bold" panose="020F0704030504030204" pitchFamily="34" charset="0"/>
              </a:rPr>
              <a:t>Example</a:t>
            </a:r>
          </a:p>
          <a:p>
            <a:pPr lvl="0" defTabSz="609630">
              <a:defRPr/>
            </a:pPr>
            <a:r>
              <a:rPr lang="en-US" sz="2400" dirty="0">
                <a:solidFill>
                  <a:prstClr val="white"/>
                </a:solidFill>
                <a:latin typeface="Arial Rounded MT Bold" panose="020F0704030504030204" pitchFamily="34" charset="0"/>
              </a:rPr>
              <a:t>Use the NumPy percentile() method to find the percentiles:</a:t>
            </a:r>
            <a:endParaRPr kumimoji="0" lang="en-US" sz="2400" b="0" i="0" u="none" strike="noStrike" kern="1200" cap="none" spc="0" normalizeH="0" baseline="0" noProof="0" dirty="0">
              <a:ln>
                <a:noFill/>
              </a:ln>
              <a:solidFill>
                <a:prstClr val="white"/>
              </a:solidFill>
              <a:effectLst/>
              <a:uLnTx/>
              <a:uFillTx/>
              <a:latin typeface="Arial Rounded MT Bold" panose="020F0704030504030204" pitchFamily="34" charset="0"/>
              <a:ea typeface="+mn-ea"/>
              <a:cs typeface="+mn-cs"/>
            </a:endParaRPr>
          </a:p>
        </p:txBody>
      </p:sp>
      <p:pic>
        <p:nvPicPr>
          <p:cNvPr id="5" name="Picture 4">
            <a:extLst>
              <a:ext uri="{FF2B5EF4-FFF2-40B4-BE49-F238E27FC236}">
                <a16:creationId xmlns:a16="http://schemas.microsoft.com/office/drawing/2014/main" id="{7E855B2B-1241-4344-9231-5CCB0B6A4A4A}"/>
              </a:ext>
            </a:extLst>
          </p:cNvPr>
          <p:cNvPicPr>
            <a:picLocks noChangeAspect="1"/>
          </p:cNvPicPr>
          <p:nvPr/>
        </p:nvPicPr>
        <p:blipFill>
          <a:blip r:embed="rId5"/>
          <a:stretch>
            <a:fillRect/>
          </a:stretch>
        </p:blipFill>
        <p:spPr>
          <a:xfrm>
            <a:off x="609141" y="4593797"/>
            <a:ext cx="7671830" cy="2116367"/>
          </a:xfrm>
          <a:prstGeom prst="rect">
            <a:avLst/>
          </a:prstGeom>
        </p:spPr>
      </p:pic>
    </p:spTree>
    <p:extLst>
      <p:ext uri="{BB962C8B-B14F-4D97-AF65-F5344CB8AC3E}">
        <p14:creationId xmlns:p14="http://schemas.microsoft.com/office/powerpoint/2010/main" val="318604467"/>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Standard Deviation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32778" y="2375819"/>
            <a:ext cx="8603331" cy="746785"/>
          </a:xfrm>
          <a:prstGeom prst="rect">
            <a:avLst/>
          </a:prstGeom>
        </p:spPr>
        <p:txBody>
          <a:bodyPr vert="horz" wrap="square" lIns="0" tIns="8043" rIns="0" bIns="0" rtlCol="0">
            <a:spAutoFit/>
          </a:bodyPr>
          <a:lstStyle/>
          <a:p>
            <a:pPr lvl="0" defTabSz="609630">
              <a:defRPr/>
            </a:pPr>
            <a:r>
              <a:rPr lang="en-US" sz="2400" dirty="0">
                <a:solidFill>
                  <a:prstClr val="white"/>
                </a:solidFill>
                <a:latin typeface="Arial Rounded MT Bold" panose="020F0704030504030204" pitchFamily="34" charset="0"/>
              </a:rPr>
              <a:t>Example</a:t>
            </a:r>
          </a:p>
          <a:p>
            <a:pPr lvl="0" defTabSz="609630">
              <a:defRPr/>
            </a:pPr>
            <a:r>
              <a:rPr lang="en-US" sz="2400" dirty="0">
                <a:solidFill>
                  <a:prstClr val="white"/>
                </a:solidFill>
                <a:latin typeface="Arial Rounded MT Bold" panose="020F0704030504030204" pitchFamily="34" charset="0"/>
              </a:rPr>
              <a:t>What is the age that 90% of the people are younger than?</a:t>
            </a:r>
            <a:endParaRPr kumimoji="0" lang="en-US" sz="2400" b="0" i="0" u="none" strike="noStrike" kern="1200" cap="none" spc="0" normalizeH="0" baseline="0" noProof="0" dirty="0">
              <a:ln>
                <a:noFill/>
              </a:ln>
              <a:solidFill>
                <a:prstClr val="white"/>
              </a:solidFill>
              <a:effectLst/>
              <a:uLnTx/>
              <a:uFillTx/>
              <a:latin typeface="Arial Rounded MT Bold" panose="020F0704030504030204" pitchFamily="34" charset="0"/>
              <a:ea typeface="+mn-ea"/>
              <a:cs typeface="+mn-cs"/>
            </a:endParaRPr>
          </a:p>
        </p:txBody>
      </p:sp>
      <p:pic>
        <p:nvPicPr>
          <p:cNvPr id="4" name="Picture 3">
            <a:extLst>
              <a:ext uri="{FF2B5EF4-FFF2-40B4-BE49-F238E27FC236}">
                <a16:creationId xmlns:a16="http://schemas.microsoft.com/office/drawing/2014/main" id="{4A7D1A93-7BC3-47B2-B594-C026315DB011}"/>
              </a:ext>
            </a:extLst>
          </p:cNvPr>
          <p:cNvPicPr>
            <a:picLocks noChangeAspect="1"/>
          </p:cNvPicPr>
          <p:nvPr/>
        </p:nvPicPr>
        <p:blipFill rotWithShape="1">
          <a:blip r:embed="rId5"/>
          <a:srcRect l="1021" t="2026" r="5844" b="1371"/>
          <a:stretch/>
        </p:blipFill>
        <p:spPr>
          <a:xfrm>
            <a:off x="932778" y="3645064"/>
            <a:ext cx="8489767" cy="2291137"/>
          </a:xfrm>
          <a:prstGeom prst="rect">
            <a:avLst/>
          </a:prstGeom>
        </p:spPr>
      </p:pic>
    </p:spTree>
    <p:extLst>
      <p:ext uri="{BB962C8B-B14F-4D97-AF65-F5344CB8AC3E}">
        <p14:creationId xmlns:p14="http://schemas.microsoft.com/office/powerpoint/2010/main" val="2002121697"/>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1" y="-7883"/>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5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812800" y="262662"/>
            <a:ext cx="9550400" cy="1649853"/>
          </a:xfrm>
          <a:prstGeom prst="rect">
            <a:avLst/>
          </a:prstGeom>
        </p:spPr>
        <p:txBody>
          <a:bodyPr vert="horz" wrap="square" lIns="0" tIns="8043" rIns="0" bIns="0" rtlCol="0">
            <a:spAutoFit/>
          </a:bodyPr>
          <a:lstStyle/>
          <a:p>
            <a:r>
              <a:rPr lang="en-IN" sz="5334" dirty="0">
                <a:solidFill>
                  <a:srgbClr val="FFFF00"/>
                </a:solidFill>
                <a:latin typeface="Arial Rounded MT Bold" panose="020F0704030504030204" pitchFamily="34" charset="0"/>
              </a:rPr>
              <a:t>Machine Learning - Data Distribution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9656086" y="3093927"/>
            <a:ext cx="2535913" cy="3764073"/>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9656086" y="0"/>
            <a:ext cx="2535913" cy="2960243"/>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321207" y="2441186"/>
            <a:ext cx="12317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60" tIns="30480" rIns="60960" bIns="30480" numCol="1" anchor="ctr" anchorCtr="0" compatLnSpc="1">
            <a:prstTxWarp prst="textNoShape">
              <a:avLst/>
            </a:prstTxWarp>
            <a:spAutoFit/>
          </a:bodyPr>
          <a:lstStyle/>
          <a:p>
            <a:pPr marL="0" marR="0" lvl="0" indent="0" algn="l" defTabSz="609630" rtl="0" eaLnBrk="0" fontAlgn="base" latinLnBrk="0" hangingPunct="0">
              <a:lnSpc>
                <a:spcPct val="100000"/>
              </a:lnSpc>
              <a:spcBef>
                <a:spcPct val="0"/>
              </a:spcBef>
              <a:spcAft>
                <a:spcPct val="0"/>
              </a:spcAft>
              <a:buClrTx/>
              <a:buSzTx/>
              <a:buFontTx/>
              <a:buNone/>
              <a:tabLst/>
              <a:defRPr/>
            </a:pPr>
            <a:b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32778" y="2375819"/>
            <a:ext cx="8603331" cy="2962777"/>
          </a:xfrm>
          <a:prstGeom prst="rect">
            <a:avLst/>
          </a:prstGeom>
        </p:spPr>
        <p:txBody>
          <a:bodyPr vert="horz" wrap="square" lIns="0" tIns="8043" rIns="0" bIns="0" rtlCol="0">
            <a:spAutoFit/>
          </a:bodyPr>
          <a:lstStyle/>
          <a:p>
            <a:pPr lvl="0" defTabSz="609630">
              <a:defRPr/>
            </a:pPr>
            <a:r>
              <a:rPr lang="en-US" sz="2400" dirty="0">
                <a:solidFill>
                  <a:prstClr val="white"/>
                </a:solidFill>
                <a:latin typeface="Arial Rounded MT Bold" panose="020F0704030504030204" pitchFamily="34" charset="0"/>
              </a:rPr>
              <a:t>Data Distribution</a:t>
            </a:r>
          </a:p>
          <a:p>
            <a:pPr lvl="0" defTabSz="609630">
              <a:defRPr/>
            </a:pPr>
            <a:r>
              <a:rPr lang="en-US" sz="2400" dirty="0">
                <a:solidFill>
                  <a:prstClr val="white"/>
                </a:solidFill>
                <a:latin typeface="Arial Rounded MT Bold" panose="020F0704030504030204" pitchFamily="34" charset="0"/>
              </a:rPr>
              <a:t>Earlier in this tutorial we have worked with very small amounts of data in our examples, just to understand the different concepts.</a:t>
            </a:r>
          </a:p>
          <a:p>
            <a:pPr lvl="0" defTabSz="609630">
              <a:defRPr/>
            </a:pPr>
            <a:endParaRPr lang="en-US" sz="2400" dirty="0">
              <a:solidFill>
                <a:prstClr val="white"/>
              </a:solidFill>
              <a:latin typeface="Arial Rounded MT Bold" panose="020F0704030504030204" pitchFamily="34" charset="0"/>
            </a:endParaRPr>
          </a:p>
          <a:p>
            <a:pPr lvl="0" defTabSz="609630">
              <a:defRPr/>
            </a:pPr>
            <a:r>
              <a:rPr lang="en-US" sz="2400" dirty="0">
                <a:solidFill>
                  <a:prstClr val="white"/>
                </a:solidFill>
                <a:latin typeface="Arial Rounded MT Bold" panose="020F0704030504030204" pitchFamily="34" charset="0"/>
              </a:rPr>
              <a:t>In the real world, the data sets are much bigger, but it can be difficult to gather real world data, at least at an early stage of a project.</a:t>
            </a:r>
            <a:endParaRPr kumimoji="0" lang="en-US" sz="2400" b="0" i="0" u="none" strike="noStrike" kern="1200" cap="none" spc="0" normalizeH="0" baseline="0" noProof="0" dirty="0">
              <a:ln>
                <a:noFill/>
              </a:ln>
              <a:solidFill>
                <a:prstClr val="white"/>
              </a:solidFill>
              <a:effectLst/>
              <a:uLnTx/>
              <a:uFillTx/>
              <a:latin typeface="Arial Rounded MT Bold" panose="020F0704030504030204" pitchFamily="34" charset="0"/>
              <a:ea typeface="+mn-ea"/>
              <a:cs typeface="+mn-cs"/>
            </a:endParaRPr>
          </a:p>
        </p:txBody>
      </p:sp>
    </p:spTree>
    <p:extLst>
      <p:ext uri="{BB962C8B-B14F-4D97-AF65-F5344CB8AC3E}">
        <p14:creationId xmlns:p14="http://schemas.microsoft.com/office/powerpoint/2010/main" val="4258054759"/>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TotalTime>
  <Words>2130</Words>
  <Application>Microsoft Office PowerPoint</Application>
  <PresentationFormat>Widescreen</PresentationFormat>
  <Paragraphs>331</Paragraphs>
  <Slides>50</Slides>
  <Notes>49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50</vt:i4>
      </vt:variant>
    </vt:vector>
  </HeadingPairs>
  <TitlesOfParts>
    <vt:vector size="57" baseType="lpstr">
      <vt:lpstr>Arial</vt:lpstr>
      <vt:lpstr>Arial Rounded MT Bold</vt:lpstr>
      <vt:lpstr>Calibri</vt:lpstr>
      <vt:lpstr>Calibri Light</vt:lpstr>
      <vt:lpstr>Verdana</vt:lpstr>
      <vt:lpstr>Office Theme</vt:lpstr>
      <vt:lpstr>1_Office Theme</vt:lpstr>
      <vt:lpstr>PowerPoint Presentation</vt:lpstr>
      <vt:lpstr>Machine Learning - Standard Deviation</vt:lpstr>
      <vt:lpstr>Machine Learning - Standard Deviation</vt:lpstr>
      <vt:lpstr>Machine Learning - Standard Deviation</vt:lpstr>
      <vt:lpstr>Machine Learning - Standard Deviation</vt:lpstr>
      <vt:lpstr>Machine Learning - Percentiles</vt:lpstr>
      <vt:lpstr>Machine Learning - Percentiles</vt:lpstr>
      <vt:lpstr>Machine Learning - Standard Deviation</vt:lpstr>
      <vt:lpstr>Machine Learning - Data Distribution</vt:lpstr>
      <vt:lpstr>Machine Learning - Data Distribution</vt:lpstr>
      <vt:lpstr>Machine Learning - Data Distribution</vt:lpstr>
      <vt:lpstr>Machine Learning - Data Distribution</vt:lpstr>
      <vt:lpstr>Machine Learning - Data Distribution</vt:lpstr>
      <vt:lpstr>Machine Learning - Data Distribution</vt:lpstr>
      <vt:lpstr>Machine Learning - Data Distribution</vt:lpstr>
      <vt:lpstr>Machine Learning - Data Distribution</vt:lpstr>
      <vt:lpstr>Machine Learning - Data Distribution</vt:lpstr>
      <vt:lpstr>Machine Learning - Data Distribution</vt:lpstr>
      <vt:lpstr>Machine Learning - Data Distribution</vt:lpstr>
      <vt:lpstr>Machine Learning - Data Distribution</vt:lpstr>
      <vt:lpstr>Machine Learning - Scatter Plot</vt:lpstr>
      <vt:lpstr>Machine Learning - Scatter Plot</vt:lpstr>
      <vt:lpstr>Machine Learning - Scatter Plot</vt:lpstr>
      <vt:lpstr>Machine Learning - Scatter Plot</vt:lpstr>
      <vt:lpstr>Machine Learning - Scatter Plot</vt:lpstr>
      <vt:lpstr>Machine Learning - Scatter Plot</vt:lpstr>
      <vt:lpstr>Machine Learning - Scatter Plot</vt:lpstr>
      <vt:lpstr>Machine Learning - Scatter Plot</vt:lpstr>
      <vt:lpstr>Machine Learning - Scatter Plot</vt:lpstr>
      <vt:lpstr>Machine Learning - Linear Regression</vt:lpstr>
      <vt:lpstr>Machine Learning - Linear Regression</vt:lpstr>
      <vt:lpstr>Machine Learning - Linear Regression</vt:lpstr>
      <vt:lpstr>Machine Learning - Linear Regression</vt:lpstr>
      <vt:lpstr>Machine Learning - Linear Regression</vt:lpstr>
      <vt:lpstr>Machine Learning - Linear Regression</vt:lpstr>
      <vt:lpstr>Machine Learning - Linear Regression</vt:lpstr>
      <vt:lpstr>Machine Learning - Linear Regression</vt:lpstr>
      <vt:lpstr>Machine Learning - Linear Regression</vt:lpstr>
      <vt:lpstr>Machine Learning - Linear Regression</vt:lpstr>
      <vt:lpstr>Machine Learning - Linear Regression</vt:lpstr>
      <vt:lpstr>Machine Learning - Linear Regression</vt:lpstr>
      <vt:lpstr>Machine Learning - Linear Regression</vt:lpstr>
      <vt:lpstr>Machine Learning - Linear Regression</vt:lpstr>
      <vt:lpstr>Machine Learning - Linear Regression</vt:lpstr>
      <vt:lpstr>Machine Learning - Linear Regression</vt:lpstr>
      <vt:lpstr>Machine Learning - Linear Regression</vt:lpstr>
      <vt:lpstr>Machine Learning - Linear Regression</vt:lpstr>
      <vt:lpstr>Machine Learning - Linear Regression</vt:lpstr>
      <vt:lpstr>Machine Learning - Linear Regression</vt:lpstr>
      <vt:lpstr>Machine Learning - Linear Regression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Pawan Singh</dc:creator>
  <cp:lastModifiedBy>Singh, Pawan (Cognizant)</cp:lastModifiedBy>
  <cp:revision>10</cp:revision>
  <dcterms:created xsi:type="dcterms:W3CDTF">2021-10-20T14:48:15Z</dcterms:created>
  <dcterms:modified xsi:type="dcterms:W3CDTF">2021-10-22T10:30:58Z</dcterms:modified>
</cp:coreProperties>
</file>